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57" r:id="rId3"/>
    <p:sldId id="356" r:id="rId4"/>
    <p:sldId id="355" r:id="rId5"/>
    <p:sldId id="257" r:id="rId6"/>
    <p:sldId id="272" r:id="rId7"/>
    <p:sldId id="273" r:id="rId8"/>
    <p:sldId id="275" r:id="rId9"/>
    <p:sldId id="276" r:id="rId10"/>
    <p:sldId id="303" r:id="rId11"/>
    <p:sldId id="358" r:id="rId12"/>
    <p:sldId id="280" r:id="rId13"/>
    <p:sldId id="265" r:id="rId14"/>
    <p:sldId id="277" r:id="rId15"/>
    <p:sldId id="266" r:id="rId16"/>
    <p:sldId id="281" r:id="rId17"/>
    <p:sldId id="269" r:id="rId18"/>
    <p:sldId id="270" r:id="rId19"/>
    <p:sldId id="268" r:id="rId20"/>
    <p:sldId id="360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89" r:id="rId29"/>
    <p:sldId id="349" r:id="rId30"/>
    <p:sldId id="350" r:id="rId31"/>
    <p:sldId id="316" r:id="rId32"/>
    <p:sldId id="317" r:id="rId33"/>
    <p:sldId id="318" r:id="rId34"/>
    <p:sldId id="319" r:id="rId35"/>
    <p:sldId id="322" r:id="rId36"/>
    <p:sldId id="323" r:id="rId37"/>
    <p:sldId id="348" r:id="rId38"/>
    <p:sldId id="307" r:id="rId39"/>
    <p:sldId id="310" r:id="rId40"/>
    <p:sldId id="312" r:id="rId41"/>
    <p:sldId id="313" r:id="rId42"/>
    <p:sldId id="314" r:id="rId43"/>
    <p:sldId id="351" r:id="rId44"/>
    <p:sldId id="290" r:id="rId45"/>
    <p:sldId id="292" r:id="rId46"/>
    <p:sldId id="324" r:id="rId47"/>
    <p:sldId id="293" r:id="rId48"/>
    <p:sldId id="294" r:id="rId49"/>
    <p:sldId id="296" r:id="rId50"/>
    <p:sldId id="297" r:id="rId51"/>
    <p:sldId id="298" r:id="rId52"/>
    <p:sldId id="299" r:id="rId53"/>
    <p:sldId id="352" r:id="rId54"/>
    <p:sldId id="325" r:id="rId55"/>
    <p:sldId id="326" r:id="rId56"/>
    <p:sldId id="333" r:id="rId57"/>
    <p:sldId id="327" r:id="rId58"/>
    <p:sldId id="329" r:id="rId59"/>
    <p:sldId id="335" r:id="rId60"/>
    <p:sldId id="330" r:id="rId61"/>
    <p:sldId id="331" r:id="rId62"/>
    <p:sldId id="300" r:id="rId63"/>
    <p:sldId id="353" r:id="rId64"/>
    <p:sldId id="332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61" r:id="rId73"/>
    <p:sldId id="362" r:id="rId74"/>
    <p:sldId id="260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1"/>
    <a:srgbClr val="E51020"/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6" autoAdjust="0"/>
    <p:restoredTop sz="91876" autoAdjust="0"/>
  </p:normalViewPr>
  <p:slideViewPr>
    <p:cSldViewPr showGuides="1">
      <p:cViewPr varScale="1">
        <p:scale>
          <a:sx n="102" d="100"/>
          <a:sy n="102" d="100"/>
        </p:scale>
        <p:origin x="208" y="720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8C09-52C8-E244-A6D3-4B20B6F647F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BB2D-473E-4001-AEF2-40B6F6C8E08C}" type="datetimeFigureOut">
              <a:rPr lang="de-CH" smtClean="0"/>
              <a:t>12.04.18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Thank you for your attention.</a:t>
            </a:r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1444-7B28-C349-B65B-3A4B8024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D3EB5-70BB-1B48-9D12-07ADB867E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6A9B-F821-4C47-BBB5-DC3B2C28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FA41-13D3-7F4D-99E4-6014770E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0209-BC94-C448-B232-B857AF3C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087439"/>
            <a:ext cx="11328400" cy="5140325"/>
          </a:xfrm>
          <a:solidFill>
            <a:schemeClr val="bg1">
              <a:lumMod val="95000"/>
            </a:schemeClr>
          </a:solidFill>
        </p:spPr>
        <p:txBody>
          <a:bodyPr tIns="57600"/>
          <a:lstStyle>
            <a:lvl1pPr marL="627063" indent="-541338">
              <a:buFont typeface="+mj-lt"/>
              <a:buAutoNum type="arabicPeriod"/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1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73" r:id="rId4"/>
    <p:sldLayoutId id="2147483662" r:id="rId5"/>
    <p:sldLayoutId id="2147483670" r:id="rId6"/>
    <p:sldLayoutId id="2147483652" r:id="rId7"/>
    <p:sldLayoutId id="2147483654" r:id="rId8"/>
    <p:sldLayoutId id="2147483655" r:id="rId9"/>
    <p:sldLayoutId id="2147483664" r:id="rId10"/>
    <p:sldLayoutId id="214748367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ko.kabic@csc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14.tiff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Implementation of Distributed CARMA: </a:t>
            </a:r>
            <a:br>
              <a:rPr lang="en-US" dirty="0"/>
            </a:br>
            <a:r>
              <a:rPr lang="en-US" dirty="0"/>
              <a:t>Communication-Optimal MM Algorithm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Author:    </a:t>
            </a:r>
            <a:r>
              <a:rPr lang="en-US" dirty="0"/>
              <a:t>Marko </a:t>
            </a:r>
            <a:r>
              <a:rPr lang="en-US" dirty="0" err="1"/>
              <a:t>Kabic</a:t>
            </a:r>
            <a:endParaRPr lang="en-US" dirty="0"/>
          </a:p>
          <a:p>
            <a:r>
              <a:rPr lang="en-US" dirty="0"/>
              <a:t>	   </a:t>
            </a:r>
            <a:r>
              <a:rPr lang="en-US" dirty="0">
                <a:hlinkClick r:id="rId2"/>
              </a:rPr>
              <a:t>marko.kabic@cscs.ch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Mentors:  </a:t>
            </a:r>
            <a:r>
              <a:rPr lang="en-US" dirty="0"/>
              <a:t>Dr. </a:t>
            </a:r>
            <a:r>
              <a:rPr lang="en-US" dirty="0" err="1"/>
              <a:t>Joost</a:t>
            </a:r>
            <a:r>
              <a:rPr lang="en-US" dirty="0"/>
              <a:t> </a:t>
            </a:r>
            <a:r>
              <a:rPr lang="en-US" dirty="0" err="1"/>
              <a:t>VandeVondele</a:t>
            </a:r>
            <a:br>
              <a:rPr lang="en-US" dirty="0"/>
            </a:br>
            <a:r>
              <a:rPr lang="en-US" dirty="0"/>
              <a:t>	   Dr. Raffaele </a:t>
            </a:r>
            <a:r>
              <a:rPr lang="en-US" dirty="0" err="1"/>
              <a:t>Solcà</a:t>
            </a:r>
            <a:endParaRPr lang="en-US" dirty="0"/>
          </a:p>
          <a:p>
            <a:endParaRPr lang="en-US" dirty="0"/>
          </a:p>
          <a:p>
            <a:r>
              <a:rPr lang="en-US" dirty="0"/>
              <a:t>April 1st, 2018</a:t>
            </a:r>
          </a:p>
        </p:txBody>
      </p:sp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</p:spTree>
    <p:extLst>
      <p:ext uri="{BB962C8B-B14F-4D97-AF65-F5344CB8AC3E}">
        <p14:creationId xmlns:p14="http://schemas.microsoft.com/office/powerpoint/2010/main" val="387546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400BB8-4272-994D-BBBD-A0069AC2B049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6EED1B-1FC9-6942-BF7E-6C77BE9D45F8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0794CC-98D9-5D47-A2B7-56188FDD0B2D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</p:spTree>
    <p:extLst>
      <p:ext uri="{BB962C8B-B14F-4D97-AF65-F5344CB8AC3E}">
        <p14:creationId xmlns:p14="http://schemas.microsoft.com/office/powerpoint/2010/main" val="197756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9E9A2E-480C-444C-A4F6-F781EF855195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E68E1-9BA0-CD4B-980A-0C86A1B9CCFB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905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F0DEF-40E2-734E-8E59-0B7C6BB7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EC38-62A7-D540-BED2-27C9414D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F627-B1FA-1847-95A7-53F0C1AB4FFC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61894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61478" y="1813631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0727B485-2F0D-A941-B6D4-F225C2CC1BF8}"/>
              </a:ext>
            </a:extLst>
          </p:cNvPr>
          <p:cNvSpPr/>
          <p:nvPr/>
        </p:nvSpPr>
        <p:spPr>
          <a:xfrm>
            <a:off x="5261478" y="3814939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CB0111-36BC-4943-91CE-819320FB1526}"/>
              </a:ext>
            </a:extLst>
          </p:cNvPr>
          <p:cNvSpPr/>
          <p:nvPr/>
        </p:nvSpPr>
        <p:spPr>
          <a:xfrm>
            <a:off x="8870162" y="2252439"/>
            <a:ext cx="32639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0BACEE-4176-204A-8C0E-3401A0EB31A5}"/>
              </a:ext>
            </a:extLst>
          </p:cNvPr>
          <p:cNvSpPr txBox="1"/>
          <p:nvPr/>
        </p:nvSpPr>
        <p:spPr>
          <a:xfrm>
            <a:off x="5478547" y="1167768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30239B-D3F2-184C-8B5A-B4A893DA26B3}"/>
              </a:ext>
            </a:extLst>
          </p:cNvPr>
          <p:cNvSpPr txBox="1"/>
          <p:nvPr/>
        </p:nvSpPr>
        <p:spPr>
          <a:xfrm>
            <a:off x="5509795" y="57524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778A3-01EB-2148-A482-020EDD23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036E1-E329-6145-BE63-7975515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14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77ABD-C522-D74D-B6B0-F63E5977690A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7265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2170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6243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2169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1322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4683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812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8122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1556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5618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89691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5617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4770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8131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3436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7509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3435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2588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5949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2095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699304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3435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3631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1570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2095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7791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1115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2224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34540" y="1812133"/>
            <a:ext cx="3411188" cy="3705099"/>
          </a:xfrm>
          <a:prstGeom prst="frame">
            <a:avLst>
              <a:gd name="adj1" fmla="val 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5746BA-C80D-5B4E-BB83-65A240E26284}"/>
              </a:ext>
            </a:extLst>
          </p:cNvPr>
          <p:cNvSpPr/>
          <p:nvPr/>
        </p:nvSpPr>
        <p:spPr>
          <a:xfrm>
            <a:off x="8870162" y="2250938"/>
            <a:ext cx="32639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sequentially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79F972D5-7DE5-D041-A878-DA7751762C98}"/>
              </a:ext>
            </a:extLst>
          </p:cNvPr>
          <p:cNvSpPr/>
          <p:nvPr/>
        </p:nvSpPr>
        <p:spPr>
          <a:xfrm>
            <a:off x="8901135" y="2325451"/>
            <a:ext cx="207818" cy="2678462"/>
          </a:xfrm>
          <a:prstGeom prst="downArrow">
            <a:avLst>
              <a:gd name="adj1" fmla="val 271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6BB9A7-8C06-6848-B5DD-6EEDD07E8A44}"/>
              </a:ext>
            </a:extLst>
          </p:cNvPr>
          <p:cNvSpPr txBox="1"/>
          <p:nvPr/>
        </p:nvSpPr>
        <p:spPr>
          <a:xfrm>
            <a:off x="1316100" y="21473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05EEB-BD3A-7C44-B485-12F0558ED1F9}"/>
              </a:ext>
            </a:extLst>
          </p:cNvPr>
          <p:cNvSpPr txBox="1"/>
          <p:nvPr/>
        </p:nvSpPr>
        <p:spPr>
          <a:xfrm>
            <a:off x="5509795" y="1143947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95339A-2257-DC4A-B35A-58D57DEBFDCD}"/>
              </a:ext>
            </a:extLst>
          </p:cNvPr>
          <p:cNvSpPr txBox="1"/>
          <p:nvPr/>
        </p:nvSpPr>
        <p:spPr>
          <a:xfrm>
            <a:off x="5429418" y="566273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15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430B1-DFF6-364E-A987-3A9A0AB15FA5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56532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21" y="0"/>
            <a:ext cx="11328400" cy="862012"/>
          </a:xfrm>
        </p:spPr>
        <p:txBody>
          <a:bodyPr/>
          <a:lstStyle/>
          <a:p>
            <a:r>
              <a:rPr lang="en-US" sz="3200" dirty="0"/>
              <a:t>Example of Execution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E917B-6B79-3442-8FDE-B392DD1CA4A4}"/>
              </a:ext>
            </a:extLst>
          </p:cNvPr>
          <p:cNvSpPr txBox="1"/>
          <p:nvPr/>
        </p:nvSpPr>
        <p:spPr>
          <a:xfrm>
            <a:off x="431800" y="1556792"/>
            <a:ext cx="465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the file </a:t>
            </a:r>
            <a:r>
              <a:rPr lang="en-US" b="1" dirty="0" err="1"/>
              <a:t>example.pdf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23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36309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64598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3630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493992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493992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87092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0762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47105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0962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18539" y="2093384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76791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1808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7348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2404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602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74725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771B-2C94-3D43-B6B5-B94B31A7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F30AE-7CBC-2C40-A24C-543D421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17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425125-4736-E64D-A598-4E75C5EE6E4B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279157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46912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7520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4691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504595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504595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97695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1822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50100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17781" y="3139889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2048312" y="20258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87394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2869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840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3464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708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69F87-37E9-1C48-AE61-D5BA8B6C350A}"/>
              </a:ext>
            </a:extLst>
          </p:cNvPr>
          <p:cNvSpPr/>
          <p:nvPr/>
        </p:nvSpPr>
        <p:spPr>
          <a:xfrm>
            <a:off x="6956094" y="1629017"/>
            <a:ext cx="148017" cy="6243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89F321-B134-6740-B743-3EC624B8DCD8}"/>
              </a:ext>
            </a:extLst>
          </p:cNvPr>
          <p:cNvSpPr/>
          <p:nvPr/>
        </p:nvSpPr>
        <p:spPr>
          <a:xfrm>
            <a:off x="6956095" y="4903592"/>
            <a:ext cx="148016" cy="6243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CB35E-F628-954F-98BE-456F5AB4826E}"/>
              </a:ext>
            </a:extLst>
          </p:cNvPr>
          <p:cNvSpPr/>
          <p:nvPr/>
        </p:nvSpPr>
        <p:spPr>
          <a:xfrm>
            <a:off x="2753910" y="5407108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794CA-79B7-2B45-9E42-1485348C53BD}"/>
              </a:ext>
            </a:extLst>
          </p:cNvPr>
          <p:cNvSpPr/>
          <p:nvPr/>
        </p:nvSpPr>
        <p:spPr>
          <a:xfrm>
            <a:off x="4461038" y="5407108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27EC5D1-D51F-DD40-B250-15A3D179C4A2}"/>
              </a:ext>
            </a:extLst>
          </p:cNvPr>
          <p:cNvSpPr/>
          <p:nvPr/>
        </p:nvSpPr>
        <p:spPr>
          <a:xfrm>
            <a:off x="2634713" y="5288932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51124-2B3D-684B-8B28-0D79C93044DA}"/>
              </a:ext>
            </a:extLst>
          </p:cNvPr>
          <p:cNvSpPr txBox="1"/>
          <p:nvPr/>
        </p:nvSpPr>
        <p:spPr>
          <a:xfrm>
            <a:off x="1086854" y="5015500"/>
            <a:ext cx="157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Locally:</a:t>
            </a:r>
          </a:p>
          <a:p>
            <a:r>
              <a:rPr lang="en-US" dirty="0"/>
              <a:t>processor 1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E8D705A-719A-EB4F-A10D-E223A32FA0B4}"/>
              </a:ext>
            </a:extLst>
          </p:cNvPr>
          <p:cNvSpPr/>
          <p:nvPr/>
        </p:nvSpPr>
        <p:spPr>
          <a:xfrm>
            <a:off x="252248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CF55336E-74DB-2C46-AAF5-CF6F85FD7563}"/>
              </a:ext>
            </a:extLst>
          </p:cNvPr>
          <p:cNvSpPr/>
          <p:nvPr/>
        </p:nvSpPr>
        <p:spPr>
          <a:xfrm>
            <a:off x="438083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D47A2-AC6C-3444-97AD-68167FC3B702}"/>
              </a:ext>
            </a:extLst>
          </p:cNvPr>
          <p:cNvSpPr txBox="1"/>
          <p:nvPr/>
        </p:nvSpPr>
        <p:spPr>
          <a:xfrm>
            <a:off x="1086854" y="5912074"/>
            <a:ext cx="536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communication, just moving pointers!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30D0-D22B-1C4A-BB26-CD91DF5F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EE26EF-C79A-0A42-BB03-3D27D0D4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18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BC1C0-7A29-8144-B427-0C4B04ECBDDA}"/>
              </a:ext>
            </a:extLst>
          </p:cNvPr>
          <p:cNvSpPr txBox="1"/>
          <p:nvPr/>
        </p:nvSpPr>
        <p:spPr>
          <a:xfrm>
            <a:off x="389810" y="1283840"/>
            <a:ext cx="5445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 </a:t>
            </a:r>
          </a:p>
        </p:txBody>
      </p:sp>
    </p:spTree>
    <p:extLst>
      <p:ext uri="{BB962C8B-B14F-4D97-AF65-F5344CB8AC3E}">
        <p14:creationId xmlns:p14="http://schemas.microsoft.com/office/powerpoint/2010/main" val="72964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19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8868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696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548CD8-AB72-6647-A427-BC6BEE3B6292}"/>
              </a:ext>
            </a:extLst>
          </p:cNvPr>
          <p:cNvSpPr txBox="1"/>
          <p:nvPr/>
        </p:nvSpPr>
        <p:spPr>
          <a:xfrm>
            <a:off x="7825955" y="2693938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1, 2,…,P/2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F7007B-E437-1B47-B949-00E99BE88C18}"/>
              </a:ext>
            </a:extLst>
          </p:cNvPr>
          <p:cNvSpPr txBox="1"/>
          <p:nvPr/>
        </p:nvSpPr>
        <p:spPr>
          <a:xfrm>
            <a:off x="7804665" y="44930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P/2+1, P/2+2,…P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28D691-74C6-1342-804C-DABC6ED7233B}"/>
              </a:ext>
            </a:extLst>
          </p:cNvPr>
          <p:cNvCxnSpPr/>
          <p:nvPr/>
        </p:nvCxnSpPr>
        <p:spPr>
          <a:xfrm>
            <a:off x="8410326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CD27F9-BE7E-AB43-8506-A4696F67D06B}"/>
              </a:ext>
            </a:extLst>
          </p:cNvPr>
          <p:cNvCxnSpPr/>
          <p:nvPr/>
        </p:nvCxnSpPr>
        <p:spPr>
          <a:xfrm>
            <a:off x="8832304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C3A8F6-6B03-3E4D-8A6E-0344A93045D3}"/>
              </a:ext>
            </a:extLst>
          </p:cNvPr>
          <p:cNvCxnSpPr/>
          <p:nvPr/>
        </p:nvCxnSpPr>
        <p:spPr>
          <a:xfrm>
            <a:off x="9696400" y="33472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DE3FCF4-D33F-F240-BE6D-EEF49F4F838F}"/>
              </a:ext>
            </a:extLst>
          </p:cNvPr>
          <p:cNvSpPr txBox="1"/>
          <p:nvPr/>
        </p:nvSpPr>
        <p:spPr>
          <a:xfrm>
            <a:off x="8207066" y="6384158"/>
            <a:ext cx="168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C8F23664-46F4-FF43-ABD9-1038B05AB036}"/>
              </a:ext>
            </a:extLst>
          </p:cNvPr>
          <p:cNvSpPr/>
          <p:nvPr/>
        </p:nvSpPr>
        <p:spPr>
          <a:xfrm>
            <a:off x="7979734" y="1484784"/>
            <a:ext cx="2140713" cy="4824536"/>
          </a:xfrm>
          <a:prstGeom prst="frame">
            <a:avLst>
              <a:gd name="adj1" fmla="val 18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CF6EB0-19A0-EE45-9C71-7CFAD85A8044}"/>
              </a:ext>
            </a:extLst>
          </p:cNvPr>
          <p:cNvSpPr txBox="1"/>
          <p:nvPr/>
        </p:nvSpPr>
        <p:spPr>
          <a:xfrm>
            <a:off x="875910" y="5460828"/>
            <a:ext cx="524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splitted</a:t>
            </a:r>
            <a:r>
              <a:rPr lang="en-US" dirty="0"/>
              <a:t> matrix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splitted</a:t>
            </a:r>
            <a:r>
              <a:rPr lang="en-US" dirty="0"/>
              <a:t> matrices must NOT be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non-powers of 2 more complicated</a:t>
            </a:r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4C89E68D-0302-F249-8DC2-4016D55580C2}"/>
              </a:ext>
            </a:extLst>
          </p:cNvPr>
          <p:cNvSpPr/>
          <p:nvPr/>
        </p:nvSpPr>
        <p:spPr>
          <a:xfrm>
            <a:off x="2820992" y="4663739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20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6641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21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Parallel (m/2)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D11676-6073-E74F-A66E-9B390240B059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8959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04533-DA7E-7D46-AC30-5109B3480C36}"/>
              </a:ext>
            </a:extLst>
          </p:cNvPr>
          <p:cNvGrpSpPr/>
          <p:nvPr/>
        </p:nvGrpSpPr>
        <p:grpSpPr>
          <a:xfrm>
            <a:off x="7382078" y="2546996"/>
            <a:ext cx="2016224" cy="2232248"/>
            <a:chOff x="9349012" y="2896496"/>
            <a:chExt cx="2016224" cy="22322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9779DE-1DB3-124C-BBBC-1146A61EEAC7}"/>
                </a:ext>
              </a:extLst>
            </p:cNvPr>
            <p:cNvSpPr/>
            <p:nvPr/>
          </p:nvSpPr>
          <p:spPr>
            <a:xfrm>
              <a:off x="9349012" y="2896496"/>
              <a:ext cx="2016224" cy="223224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A4F0FA-0FF5-FC4D-9442-BDEDCCA31161}"/>
                </a:ext>
              </a:extLst>
            </p:cNvPr>
            <p:cNvCxnSpPr/>
            <p:nvPr/>
          </p:nvCxnSpPr>
          <p:spPr>
            <a:xfrm>
              <a:off x="9349012" y="4012620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22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318149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23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88717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24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06261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25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0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70080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D65D3C-83CE-6442-A456-5C784F26A0B6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7F2ADA-B4C1-FA43-B776-F62B6DF631D6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5EF8EE-B7A8-154E-9C3D-0FBC0051CB2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FDEC65-C253-4240-945F-61D90CBEDDCF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F5F196-5A08-8A45-AA20-5553933A0182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98CC2D-39D2-2C4F-B27E-4C95EE4DC18F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D5FEC1E-09D0-5847-A4AE-0124F6A18CB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1B32F9C-B9CB-8740-941A-6FC6C69CE3DF}"/>
              </a:ext>
            </a:extLst>
          </p:cNvPr>
          <p:cNvCxnSpPr>
            <a:cxnSpLocks/>
            <a:stCxn id="16" idx="7"/>
            <a:endCxn id="47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4770344-7944-C945-9919-2F99CE192BA5}"/>
              </a:ext>
            </a:extLst>
          </p:cNvPr>
          <p:cNvCxnSpPr>
            <a:cxnSpLocks/>
            <a:stCxn id="48" idx="4"/>
            <a:endCxn id="49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ame 59">
            <a:extLst>
              <a:ext uri="{FF2B5EF4-FFF2-40B4-BE49-F238E27FC236}">
                <a16:creationId xmlns:a16="http://schemas.microsoft.com/office/drawing/2014/main" id="{6FCB8EFD-145F-A04B-9D2E-167BA5572027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ADF28A-A441-B740-AE1A-EA7CE995051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D3FBCA-71A6-B640-B55C-84D2AD147B4D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586033-9CAA-0B44-B9CC-A5F324B196DB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4EDE9C61-0BB4-5E45-8D41-65F234AAB03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DA9270-2E1C-FC4C-BB34-4C1C01D4193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C520D7B-3F06-B84B-8F9D-3436C2EAD13E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4159938-0536-9347-BAB6-591B292C7294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4E86F79-4642-5148-8A02-BB63B226FEFD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D0E2C1F-0123-C647-BD5C-7D40A40F1266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9C91D3E-A1BD-0549-A00E-545905C8F078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36B93EA-C1A9-D046-B027-4D220976FA60}"/>
              </a:ext>
            </a:extLst>
          </p:cNvPr>
          <p:cNvCxnSpPr>
            <a:cxnSpLocks/>
            <a:stCxn id="47" idx="4"/>
            <a:endCxn id="81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1999A80-6444-6049-BFAD-F86AC7D09344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63BAD3D-F2A3-FE46-8075-195F618CAF05}"/>
              </a:ext>
            </a:extLst>
          </p:cNvPr>
          <p:cNvCxnSpPr>
            <a:cxnSpLocks/>
            <a:stCxn id="49" idx="0"/>
            <a:endCxn id="83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C07D534-7052-3148-83FE-20A957FDCF14}"/>
              </a:ext>
            </a:extLst>
          </p:cNvPr>
          <p:cNvCxnSpPr>
            <a:cxnSpLocks/>
            <a:stCxn id="83" idx="4"/>
            <a:endCxn id="84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E644438-216A-2844-B470-80CA2631BB92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D8D361-A118-7541-87DC-B2369D4DF852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958291A-C342-D04B-83B3-9EEEB327C70D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BEA597E-3EC2-6546-84CE-693126E559B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94210-AFBB-CE47-8AE0-1A595F056918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8845AB-8218-7D49-93C8-0319EF8393CC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90C46E-4994-1D4B-80A1-F5AE8A780AE8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309C92-431E-C74B-8EE6-9D361BC2D9A8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F3EC4E7-CD5C-6B4A-B758-AACA8EC698E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CAD728C2-712F-1345-ADB0-A601878A603A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6CB3B73-CA1C-214A-A577-5122ECCA59EC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06BEBE8-AEF0-6A49-B021-8604F9DCBCC1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3BC3ED-C5E8-5340-8AB8-CFBA67BECBF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7C2C93A-484B-174F-9CE6-CD90FBD0B696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1114B7-465A-1148-BE57-0053B036FABF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13CDE9B-4CAC-CD4A-957C-7B929B47FD43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36D29E2-3B36-514E-995F-1CA1264729AC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97F5103-6AEE-7240-A649-542F7168B36F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9B31AF-8019-2C49-AB3A-09B1F96129AD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6063464-E7BB-4047-82A7-A0E3AB9A3B30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4AD42F-2E70-994E-8391-34689818886B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4FE0976-EEE2-1A49-B82E-D85B8CD5ED17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AB47198-D87C-2447-8BF9-A07B2C1CC98D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03538D3-A153-914C-A9B3-F09733C64F44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F9203E-E924-FA43-8032-E0B85E1E42B2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C36650A-CCA3-A846-AE86-46E94CFF1D1B}"/>
              </a:ext>
            </a:extLst>
          </p:cNvPr>
          <p:cNvCxnSpPr>
            <a:stCxn id="97" idx="6"/>
            <a:endCxn id="99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4C06424-1391-504B-AFAE-7B32B19CD079}"/>
              </a:ext>
            </a:extLst>
          </p:cNvPr>
          <p:cNvCxnSpPr>
            <a:stCxn id="99" idx="6"/>
            <a:endCxn id="103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900183-C54D-DC40-8C41-2D3C92171956}"/>
              </a:ext>
            </a:extLst>
          </p:cNvPr>
          <p:cNvCxnSpPr>
            <a:stCxn id="103" idx="6"/>
            <a:endCxn id="105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62FAC0A-68B8-E144-8227-303E1FB46DFA}"/>
              </a:ext>
            </a:extLst>
          </p:cNvPr>
          <p:cNvCxnSpPr>
            <a:stCxn id="105" idx="6"/>
            <a:endCxn id="98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B386A87-00E4-3941-8CCF-097610F3C752}"/>
              </a:ext>
            </a:extLst>
          </p:cNvPr>
          <p:cNvCxnSpPr>
            <a:stCxn id="98" idx="6"/>
            <a:endCxn id="100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D4E30BF-48CF-3B4A-93E1-B42F017152FB}"/>
              </a:ext>
            </a:extLst>
          </p:cNvPr>
          <p:cNvCxnSpPr>
            <a:stCxn id="100" idx="6"/>
            <a:endCxn id="104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037091A-AE1B-434C-BD4A-D4A690C15AE2}"/>
              </a:ext>
            </a:extLst>
          </p:cNvPr>
          <p:cNvCxnSpPr>
            <a:stCxn id="104" idx="6"/>
            <a:endCxn id="106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Frame 161">
            <a:extLst>
              <a:ext uri="{FF2B5EF4-FFF2-40B4-BE49-F238E27FC236}">
                <a16:creationId xmlns:a16="http://schemas.microsoft.com/office/drawing/2014/main" id="{243A6D9F-707D-1D47-82E4-00A5B222467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30DBA6D-C2A3-564B-A161-DC2EB7170C5B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91AF8FA-59A3-E542-BD32-BD41B5CD5DD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8769E85-D74D-9B49-99EA-670331B6D53C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554D99E-5B4F-384F-A217-1CCEFC85C0C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36792E-7ACC-6349-A4C1-3393469EE4C0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C3FAC40-83C5-BE4C-8377-180ECC89D092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1162013-779A-3E43-8671-B5BCBDE26EF8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2265988-0616-9647-A11C-F72BA9461DF0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rame 178">
            <a:extLst>
              <a:ext uri="{FF2B5EF4-FFF2-40B4-BE49-F238E27FC236}">
                <a16:creationId xmlns:a16="http://schemas.microsoft.com/office/drawing/2014/main" id="{5A323CB4-600C-D346-8FE8-76C0D83CE35B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18619F5-7B0F-1C4A-9F00-B547835DACA7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CA4DF327-9EF0-704F-8F41-5E2941741898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5DF3E80-BFA2-C140-A92C-E9D7DB3E49B3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3192152-4E12-334B-8400-F471C7D1CF3B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4A86CF5-DCAB-414F-8348-0CB5B1717719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117758B7-BDC1-2442-AB39-35FFC72DC646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571F96E-5AF5-CF4E-858B-890E89CDD37C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686A889-2ECA-3D44-9056-AF18456A1930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4F44A7D-B8FE-944C-8542-B74D2871D985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302027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5414-C291-8143-A8F8-6485658DF1C7}"/>
              </a:ext>
            </a:extLst>
          </p:cNvPr>
          <p:cNvSpPr txBox="1"/>
          <p:nvPr/>
        </p:nvSpPr>
        <p:spPr>
          <a:xfrm>
            <a:off x="6516368" y="1861653"/>
            <a:ext cx="454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to choose the layout in the base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FA2D-2CD2-8645-9709-052EFDCA555C}"/>
              </a:ext>
            </a:extLst>
          </p:cNvPr>
          <p:cNvSpPr txBox="1"/>
          <p:nvPr/>
        </p:nvSpPr>
        <p:spPr>
          <a:xfrm>
            <a:off x="7750962" y="249728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D6A55-5D46-174F-851F-AEC890B7AA9A}"/>
              </a:ext>
            </a:extLst>
          </p:cNvPr>
          <p:cNvSpPr txBox="1"/>
          <p:nvPr/>
        </p:nvSpPr>
        <p:spPr>
          <a:xfrm>
            <a:off x="6479841" y="318155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all the communication is performed</a:t>
            </a:r>
          </a:p>
          <a:p>
            <a:r>
              <a:rPr lang="en-US" dirty="0"/>
              <a:t>all the matrices must be row/column-major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8A1931-F6F4-1142-82E2-34991F939D08}"/>
              </a:ext>
            </a:extLst>
          </p:cNvPr>
          <p:cNvSpPr/>
          <p:nvPr/>
        </p:nvSpPr>
        <p:spPr>
          <a:xfrm>
            <a:off x="6888088" y="4404887"/>
            <a:ext cx="576064" cy="29324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254E0-3A85-7248-91A3-3BB1F01FBFD2}"/>
              </a:ext>
            </a:extLst>
          </p:cNvPr>
          <p:cNvSpPr txBox="1"/>
          <p:nvPr/>
        </p:nvSpPr>
        <p:spPr>
          <a:xfrm>
            <a:off x="7642215" y="4089846"/>
            <a:ext cx="309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different base-case layout that requires less data reshuffling?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D8A9AD-27C5-344B-9BEA-8DD508EA842F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75104E-2B4D-9E46-B490-311E91F3D293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D1D3161-A6BE-AE41-9986-718771572FF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17EAD0F-0ED2-254B-85E3-94B5C8506D60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18E5708-A984-714D-A174-08F23B641D4F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F451178-2975-BA43-9B6A-12BFF9327EF4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4BF42B-1816-B449-9EA8-2B086BE574C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CAC2FE08-0D58-1941-953C-EBE83BDFD17D}"/>
              </a:ext>
            </a:extLst>
          </p:cNvPr>
          <p:cNvCxnSpPr>
            <a:cxnSpLocks/>
            <a:stCxn id="109" idx="7"/>
            <a:endCxn id="110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61C2FF66-43E7-0341-89F8-855B012B4686}"/>
              </a:ext>
            </a:extLst>
          </p:cNvPr>
          <p:cNvCxnSpPr>
            <a:cxnSpLocks/>
            <a:stCxn id="112" idx="4"/>
            <a:endCxn id="113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ame 115">
            <a:extLst>
              <a:ext uri="{FF2B5EF4-FFF2-40B4-BE49-F238E27FC236}">
                <a16:creationId xmlns:a16="http://schemas.microsoft.com/office/drawing/2014/main" id="{E0FEBEBD-45C8-284E-90CD-C4CD7D8332FB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9566A3-8380-6541-8DA3-6B8E74C75FC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63E552-8980-D943-ABD5-D9943CD3B136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20462E5-FCE5-C647-96A4-86E820C8E364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ame 119">
            <a:extLst>
              <a:ext uri="{FF2B5EF4-FFF2-40B4-BE49-F238E27FC236}">
                <a16:creationId xmlns:a16="http://schemas.microsoft.com/office/drawing/2014/main" id="{7DFBE2B0-A551-3543-8B00-F90D8364D80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E1FCD94-C662-6F48-967A-2651364A8B4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A854A8C-ADCB-E040-B9B0-95130B68D8AF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5B15341-8AA2-1645-AE2B-437AE40087FA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F6B5CE4-C3A2-BC4A-B856-FD8B46FA236B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080E4DC-9A20-184D-8F2B-EB6D9B272634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E1270E9-3681-714D-A2D5-B8C8BA6D4094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E827F079-3B2B-924B-95D8-D6E762FBFABA}"/>
              </a:ext>
            </a:extLst>
          </p:cNvPr>
          <p:cNvCxnSpPr>
            <a:cxnSpLocks/>
            <a:stCxn id="110" idx="4"/>
            <a:endCxn id="123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C9F4CE2B-9C1E-BA4B-A299-07435719E034}"/>
              </a:ext>
            </a:extLst>
          </p:cNvPr>
          <p:cNvCxnSpPr>
            <a:cxnSpLocks/>
            <a:stCxn id="123" idx="0"/>
            <a:endCxn id="124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0E1C99C8-6B01-154E-84FA-E4BCBA032A01}"/>
              </a:ext>
            </a:extLst>
          </p:cNvPr>
          <p:cNvCxnSpPr>
            <a:cxnSpLocks/>
            <a:stCxn id="113" idx="0"/>
            <a:endCxn id="125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9586DDE2-0E1A-5E4C-92EE-52FA786EBE3B}"/>
              </a:ext>
            </a:extLst>
          </p:cNvPr>
          <p:cNvCxnSpPr>
            <a:cxnSpLocks/>
            <a:stCxn id="125" idx="4"/>
            <a:endCxn id="126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702554D-43E7-A448-8953-6632E920D167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45C63D5-9B6E-8E42-B0DE-B8C1B7406FD3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4CDCE55-D89F-6540-AC23-0EDB02CA7ADE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3A84137-C7E1-904F-9135-D4C5D96EF74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1BE1562-78E5-4448-873E-44D95A34C2C1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074DB217-6012-C847-BB94-1775C4A8B248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6AA78D7-5CB8-7349-85A0-5C41C541466C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7E6BDF-6EB5-F34A-AE41-D112CB40B217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BC3302-B284-C24E-9280-E791FBEEDC8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C256E2F8-C7CF-4A4B-9E7B-3ADB41826587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A2D9CA2-659A-1B40-957B-3041572DF650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9FAA0C7-1366-9143-89D8-D482897AEE55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B5ACC6-D19F-2943-93E2-C37BA057DEE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82EF5FC-FE8C-C748-AC22-EA50523A0AEB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72E72FD-686D-AD4C-AFA7-18BEF52AF824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4DDC23F-1B6D-BD43-993A-B5A6ABC578B6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225777-2981-514F-91AD-42C6F92805A4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673F2D1-7959-F046-B133-A71BFF6E2F39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76CB3F9-70DC-B24F-A2A9-674F9094F47F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39C0E5F-6F0A-3C44-A262-607205963358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A84A880-4E86-8C4B-B6B0-20AB1C7D13C1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F84EE72-1AFA-A64A-8074-BC68FECF1DC4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2FB98AA-A0C9-FE4F-AA90-14F7ECA62B0B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7CDDC38-5F53-B847-A87C-F2E31B3D3AF0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6CD2580-9FF5-2F4B-9344-224664B8155B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4ADC1C9-A61E-3E4A-894E-591FE94FF09D}"/>
              </a:ext>
            </a:extLst>
          </p:cNvPr>
          <p:cNvCxnSpPr>
            <a:stCxn id="150" idx="6"/>
            <a:endCxn id="152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3488003-19AA-014A-9246-7FC4654C6E5B}"/>
              </a:ext>
            </a:extLst>
          </p:cNvPr>
          <p:cNvCxnSpPr>
            <a:stCxn id="152" idx="6"/>
            <a:endCxn id="154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64DBB7-2568-4A47-8691-B9EC2CDE6FC2}"/>
              </a:ext>
            </a:extLst>
          </p:cNvPr>
          <p:cNvCxnSpPr>
            <a:stCxn id="154" idx="6"/>
            <a:endCxn id="158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CDA61F3-CE72-5944-9619-AD8923C1C774}"/>
              </a:ext>
            </a:extLst>
          </p:cNvPr>
          <p:cNvCxnSpPr>
            <a:stCxn id="158" idx="6"/>
            <a:endCxn id="151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5B53973-CC78-6848-BA62-D60D0A202AA9}"/>
              </a:ext>
            </a:extLst>
          </p:cNvPr>
          <p:cNvCxnSpPr>
            <a:stCxn id="151" idx="6"/>
            <a:endCxn id="153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B42A3C1-E2E8-6642-B948-F08FF52B2B96}"/>
              </a:ext>
            </a:extLst>
          </p:cNvPr>
          <p:cNvCxnSpPr>
            <a:stCxn id="153" idx="6"/>
            <a:endCxn id="156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DFF7FB0-698D-CE45-97E4-86D0E2E84566}"/>
              </a:ext>
            </a:extLst>
          </p:cNvPr>
          <p:cNvCxnSpPr>
            <a:stCxn id="156" idx="6"/>
            <a:endCxn id="160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ame 194">
            <a:extLst>
              <a:ext uri="{FF2B5EF4-FFF2-40B4-BE49-F238E27FC236}">
                <a16:creationId xmlns:a16="http://schemas.microsoft.com/office/drawing/2014/main" id="{C68C3281-6C56-9A4C-A9A3-18A09A9E455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37AA2A2-0392-144D-B7E1-E9413B50F519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E7219A6-1331-504F-9EEF-A53484C0AE0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35CBFA9-5BC3-7045-A6AC-260C15778385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201E4D6-6171-7B4E-9DE7-851D83D5531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F9DAFCEE-CDBD-B048-8C4E-F0F7372D67A9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D73FCE6-2376-C54D-8CD2-A3C3182DE2AD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D6576C0-DA4D-CD4B-9E81-046FD7CBA32F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B5505A1F-78D2-704C-B174-D4627A064525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Frame 203">
            <a:extLst>
              <a:ext uri="{FF2B5EF4-FFF2-40B4-BE49-F238E27FC236}">
                <a16:creationId xmlns:a16="http://schemas.microsoft.com/office/drawing/2014/main" id="{5CAC613C-CCFC-7244-B340-4E16CF38D2DE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69F431A-6208-7D4F-9969-257B0431FDA2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628A773-920C-D440-B12C-CDD9E2AB06D1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B9E1875-1282-944B-BC3A-7825DC340559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CE8EC40-3A9A-2E4A-A0AA-8390098EE743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39646A1-51F7-6742-81FE-8C065F82101D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20FC21D-4036-054A-BEE9-8EF19D794274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E3919CD-FBC9-704E-9AD4-5F143F1CFA41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A60307-145E-F64D-8486-D34DD604B943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51726AC-CAAD-4744-8B12-5F881F91CC18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176184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CARMA before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/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Powers of 2: </a:t>
                </a:r>
                <a:r>
                  <a:rPr lang="en-US" dirty="0"/>
                  <a:t>(m, n, k, P) are all powers of 2, divisions always by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Layout:</a:t>
                </a:r>
                <a:r>
                  <a:rPr lang="en-US" dirty="0"/>
                  <a:t> Initial/Final data layouts known only in special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Reshuffling: </a:t>
                </a:r>
                <a:r>
                  <a:rPr lang="en-US" dirty="0"/>
                  <a:t>all elements have to be reshuffled locally after each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K-split: </a:t>
                </a:r>
                <a:r>
                  <a:rPr lang="en-US" dirty="0"/>
                  <a:t>Reduction when dividing by k not performed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wrong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Blocking:</a:t>
                </a:r>
                <a:r>
                  <a:rPr lang="en-US" dirty="0"/>
                  <a:t> Every communication blocks all ranks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Limited division strategy: </a:t>
                </a:r>
                <a:r>
                  <a:rPr lang="en-US" dirty="0"/>
                  <a:t>all </a:t>
                </a:r>
                <a:r>
                  <a:rPr lang="en-US" dirty="0" err="1"/>
                  <a:t>Seqential</a:t>
                </a:r>
                <a:r>
                  <a:rPr lang="en-US" dirty="0"/>
                  <a:t> steps have to be before all Parallel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Many bugs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blipFill>
                <a:blip r:embed="rId2"/>
                <a:stretch>
                  <a:fillRect l="-37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8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26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90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492AA4F8-C342-FD42-AED8-54675268E624}"/>
              </a:ext>
            </a:extLst>
          </p:cNvPr>
          <p:cNvSpPr/>
          <p:nvPr/>
        </p:nvSpPr>
        <p:spPr>
          <a:xfrm>
            <a:off x="1055440" y="1340995"/>
            <a:ext cx="3528392" cy="575837"/>
          </a:xfrm>
          <a:prstGeom prst="frame">
            <a:avLst>
              <a:gd name="adj1" fmla="val 95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2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85985-D5BD-EB49-B6D1-80B4B2B48425}"/>
              </a:ext>
            </a:extLst>
          </p:cNvPr>
          <p:cNvSpPr/>
          <p:nvPr/>
        </p:nvSpPr>
        <p:spPr>
          <a:xfrm>
            <a:off x="159034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/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blipFill>
                <a:blip r:embed="rId2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8F3494-7E9F-A045-8833-0A59A13C21BF}"/>
              </a:ext>
            </a:extLst>
          </p:cNvPr>
          <p:cNvCxnSpPr>
            <a:cxnSpLocks/>
          </p:cNvCxnSpPr>
          <p:nvPr/>
        </p:nvCxnSpPr>
        <p:spPr>
          <a:xfrm flipH="1">
            <a:off x="2459596" y="2552343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BE0540-618B-EF44-85E2-CBA1D555806D}"/>
              </a:ext>
            </a:extLst>
          </p:cNvPr>
          <p:cNvCxnSpPr>
            <a:cxnSpLocks/>
          </p:cNvCxnSpPr>
          <p:nvPr/>
        </p:nvCxnSpPr>
        <p:spPr>
          <a:xfrm>
            <a:off x="3695733" y="2552343"/>
            <a:ext cx="624130" cy="5760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/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/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F13A6E-B599-F649-89B0-76B62749FA75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>
            <a:off x="1590343" y="5277874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/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/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/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005765A9-68BA-5A4A-A6CF-F24898989389}"/>
              </a:ext>
            </a:extLst>
          </p:cNvPr>
          <p:cNvSpPr/>
          <p:nvPr/>
        </p:nvSpPr>
        <p:spPr>
          <a:xfrm>
            <a:off x="3647864" y="4784035"/>
            <a:ext cx="690906" cy="1073426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73A8DC-A6BE-E042-B5DD-C27ECB3A02D7}"/>
              </a:ext>
            </a:extLst>
          </p:cNvPr>
          <p:cNvSpPr txBox="1"/>
          <p:nvPr/>
        </p:nvSpPr>
        <p:spPr>
          <a:xfrm>
            <a:off x="4472398" y="4535438"/>
            <a:ext cx="177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symmetric:</a:t>
            </a:r>
            <a:endParaRPr lang="en-US" dirty="0"/>
          </a:p>
          <a:p>
            <a:r>
              <a:rPr lang="en-US" dirty="0"/>
              <a:t>no need to differentiate between the </a:t>
            </a:r>
            <a:r>
              <a:rPr lang="en-US" dirty="0" err="1"/>
              <a:t>subproblems</a:t>
            </a:r>
            <a:endParaRPr lang="en-US" dirty="0"/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351BC-C5C8-9A41-8925-8C97EB79C681}"/>
              </a:ext>
            </a:extLst>
          </p:cNvPr>
          <p:cNvSpPr/>
          <p:nvPr/>
        </p:nvSpPr>
        <p:spPr>
          <a:xfrm>
            <a:off x="735098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/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blipFill>
                <a:blip r:embed="rId8"/>
                <a:stretch>
                  <a:fillRect l="-119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034DC0-D3BA-1744-B548-81A6585A9F9A}"/>
              </a:ext>
            </a:extLst>
          </p:cNvPr>
          <p:cNvCxnSpPr>
            <a:cxnSpLocks/>
          </p:cNvCxnSpPr>
          <p:nvPr/>
        </p:nvCxnSpPr>
        <p:spPr>
          <a:xfrm flipH="1">
            <a:off x="7562088" y="2565432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967EB0-E51F-684D-B66F-FFFD0FCB6B33}"/>
              </a:ext>
            </a:extLst>
          </p:cNvPr>
          <p:cNvCxnSpPr>
            <a:cxnSpLocks/>
          </p:cNvCxnSpPr>
          <p:nvPr/>
        </p:nvCxnSpPr>
        <p:spPr>
          <a:xfrm>
            <a:off x="7359560" y="4790619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/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/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>
            <a:extLst>
              <a:ext uri="{FF2B5EF4-FFF2-40B4-BE49-F238E27FC236}">
                <a16:creationId xmlns:a16="http://schemas.microsoft.com/office/drawing/2014/main" id="{5FFC17D3-F949-D648-AB29-0AE9121ACBBD}"/>
              </a:ext>
            </a:extLst>
          </p:cNvPr>
          <p:cNvSpPr/>
          <p:nvPr/>
        </p:nvSpPr>
        <p:spPr>
          <a:xfrm>
            <a:off x="9422835" y="4479270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A99E0F-6C32-784D-B46F-477ADFB86E8F}"/>
              </a:ext>
            </a:extLst>
          </p:cNvPr>
          <p:cNvSpPr txBox="1"/>
          <p:nvPr/>
        </p:nvSpPr>
        <p:spPr>
          <a:xfrm>
            <a:off x="9969008" y="4468713"/>
            <a:ext cx="2007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non-symmetric:</a:t>
            </a:r>
            <a:endParaRPr lang="en-US" dirty="0"/>
          </a:p>
          <a:p>
            <a:r>
              <a:rPr lang="en-US" dirty="0"/>
              <a:t>exact intervals (rather than just lengths) break the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/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FB0309-5826-B544-BA23-A4D479343319}"/>
              </a:ext>
            </a:extLst>
          </p:cNvPr>
          <p:cNvCxnSpPr>
            <a:cxnSpLocks/>
          </p:cNvCxnSpPr>
          <p:nvPr/>
        </p:nvCxnSpPr>
        <p:spPr>
          <a:xfrm>
            <a:off x="10427259" y="2559964"/>
            <a:ext cx="693877" cy="5064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0A1077-E09F-564A-B335-D5425AC6A630}"/>
              </a:ext>
            </a:extLst>
          </p:cNvPr>
          <p:cNvSpPr txBox="1"/>
          <p:nvPr/>
        </p:nvSpPr>
        <p:spPr>
          <a:xfrm>
            <a:off x="9627913" y="2961668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9F98B6-5898-0E45-8C7B-D68ABA45A3E6}"/>
              </a:ext>
            </a:extLst>
          </p:cNvPr>
          <p:cNvSpPr txBox="1"/>
          <p:nvPr/>
        </p:nvSpPr>
        <p:spPr>
          <a:xfrm>
            <a:off x="8794050" y="2438361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/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AA4D31-B8FB-844E-920C-4B6C2B62D0F0}"/>
              </a:ext>
            </a:extLst>
          </p:cNvPr>
          <p:cNvCxnSpPr>
            <a:cxnSpLocks/>
          </p:cNvCxnSpPr>
          <p:nvPr/>
        </p:nvCxnSpPr>
        <p:spPr>
          <a:xfrm>
            <a:off x="7333825" y="5157192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/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/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EB83F1-6801-CE44-86D2-D613454C0FB1}"/>
              </a:ext>
            </a:extLst>
          </p:cNvPr>
          <p:cNvCxnSpPr>
            <a:cxnSpLocks/>
          </p:cNvCxnSpPr>
          <p:nvPr/>
        </p:nvCxnSpPr>
        <p:spPr>
          <a:xfrm>
            <a:off x="7350983" y="5661248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1F6DA-8FF4-644C-B749-DDBC09AA29E7}"/>
              </a:ext>
            </a:extLst>
          </p:cNvPr>
          <p:cNvSpPr txBox="1"/>
          <p:nvPr/>
        </p:nvSpPr>
        <p:spPr>
          <a:xfrm>
            <a:off x="8226384" y="5757301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/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eform 71">
            <a:extLst>
              <a:ext uri="{FF2B5EF4-FFF2-40B4-BE49-F238E27FC236}">
                <a16:creationId xmlns:a16="http://schemas.microsoft.com/office/drawing/2014/main" id="{816541B9-87C0-F44A-8F86-DB5AADC1ED44}"/>
              </a:ext>
            </a:extLst>
          </p:cNvPr>
          <p:cNvSpPr/>
          <p:nvPr/>
        </p:nvSpPr>
        <p:spPr>
          <a:xfrm>
            <a:off x="9408368" y="5023393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143AD5C-50FF-7346-8665-1B112E7AA5B6}"/>
              </a:ext>
            </a:extLst>
          </p:cNvPr>
          <p:cNvSpPr/>
          <p:nvPr/>
        </p:nvSpPr>
        <p:spPr>
          <a:xfrm>
            <a:off x="9408368" y="5517232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7844027" y="184019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4DAF-7EEE-B747-A9ED-CA44DEFFD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292" r="1197" b="-332"/>
          <a:stretch/>
        </p:blipFill>
        <p:spPr>
          <a:xfrm>
            <a:off x="78652" y="1772816"/>
            <a:ext cx="7671165" cy="3920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980F9-8534-E64E-B31B-18C5A94F9E54}"/>
              </a:ext>
            </a:extLst>
          </p:cNvPr>
          <p:cNvSpPr txBox="1"/>
          <p:nvPr/>
        </p:nvSpPr>
        <p:spPr>
          <a:xfrm>
            <a:off x="4100193" y="5626539"/>
            <a:ext cx="243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ranks communicate </a:t>
            </a:r>
          </a:p>
          <a:p>
            <a:r>
              <a:rPr lang="en-US" sz="2000" dirty="0"/>
              <a:t>in groups of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0200A8-2C51-E845-89B4-71E7A1BF5FA8}"/>
              </a:ext>
            </a:extLst>
          </p:cNvPr>
          <p:cNvSpPr txBox="1"/>
          <p:nvPr/>
        </p:nvSpPr>
        <p:spPr>
          <a:xfrm>
            <a:off x="0" y="5687216"/>
            <a:ext cx="382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division always by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F553CF-C252-744C-9704-70AC20F7469C}"/>
              </a:ext>
            </a:extLst>
          </p:cNvPr>
          <p:cNvSpPr/>
          <p:nvPr/>
        </p:nvSpPr>
        <p:spPr>
          <a:xfrm>
            <a:off x="3287688" y="5727286"/>
            <a:ext cx="653608" cy="3600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3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4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/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division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blipFill>
                <a:blip r:embed="rId5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54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70215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71578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71239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71239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53755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220555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4162107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/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splitting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ranks split into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groups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ranks.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collective MPI routines instead of Send/Receive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need to use: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𝐵𝑎𝑟𝑟𝑖𝑒𝑟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𝐶𝑂𝑀𝑀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𝑊𝑂𝑅𝐿𝐷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blipFill>
                <a:blip r:embed="rId4"/>
                <a:stretch>
                  <a:fillRect l="-1493" t="-1230" r="-398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7C1616F-3E04-B847-8B07-5F4BC24D6244}"/>
              </a:ext>
            </a:extLst>
          </p:cNvPr>
          <p:cNvSpPr txBox="1"/>
          <p:nvPr/>
        </p:nvSpPr>
        <p:spPr>
          <a:xfrm>
            <a:off x="878217" y="4516260"/>
            <a:ext cx="571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blocking collective MPI routines will block only the necessary ranks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9AF39B6-E17D-0E49-AC6F-908207DFF6B7}"/>
              </a:ext>
            </a:extLst>
          </p:cNvPr>
          <p:cNvSpPr/>
          <p:nvPr/>
        </p:nvSpPr>
        <p:spPr>
          <a:xfrm>
            <a:off x="1055440" y="5523159"/>
            <a:ext cx="792088" cy="433209"/>
          </a:xfrm>
          <a:prstGeom prst="rightArrow">
            <a:avLst/>
          </a:prstGeom>
          <a:solidFill>
            <a:srgbClr val="E4831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2BDEB-7BD4-0041-82BD-8CE84725111D}"/>
              </a:ext>
            </a:extLst>
          </p:cNvPr>
          <p:cNvSpPr txBox="1"/>
          <p:nvPr/>
        </p:nvSpPr>
        <p:spPr>
          <a:xfrm>
            <a:off x="1967541" y="5488575"/>
            <a:ext cx="320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asynchronous</a:t>
            </a:r>
          </a:p>
        </p:txBody>
      </p:sp>
    </p:spTree>
    <p:extLst>
      <p:ext uri="{BB962C8B-B14F-4D97-AF65-F5344CB8AC3E}">
        <p14:creationId xmlns:p14="http://schemas.microsoft.com/office/powerpoint/2010/main" val="197906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6E7CEAB-DC1B-F348-BEC6-05BC8E9C4BDA}"/>
              </a:ext>
            </a:extLst>
          </p:cNvPr>
          <p:cNvSpPr/>
          <p:nvPr/>
        </p:nvSpPr>
        <p:spPr>
          <a:xfrm>
            <a:off x="1120635" y="2673966"/>
            <a:ext cx="7495645" cy="576064"/>
          </a:xfrm>
          <a:prstGeom prst="frame">
            <a:avLst>
              <a:gd name="adj1" fmla="val 957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68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</p:spTree>
    <p:extLst>
      <p:ext uri="{BB962C8B-B14F-4D97-AF65-F5344CB8AC3E}">
        <p14:creationId xmlns:p14="http://schemas.microsoft.com/office/powerpoint/2010/main" val="168354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60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IDEA: </a:t>
            </a: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/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/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/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/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32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3579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40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55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41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E4831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2448477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42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2180185-6370-304A-BD53-65BB3C87816F}"/>
              </a:ext>
            </a:extLst>
          </p:cNvPr>
          <p:cNvSpPr/>
          <p:nvPr/>
        </p:nvSpPr>
        <p:spPr>
          <a:xfrm>
            <a:off x="9722225" y="2469435"/>
            <a:ext cx="1499952" cy="2518009"/>
          </a:xfrm>
          <a:custGeom>
            <a:avLst/>
            <a:gdLst>
              <a:gd name="connsiteX0" fmla="*/ 1667435 w 1777882"/>
              <a:gd name="connsiteY0" fmla="*/ 2493193 h 2493193"/>
              <a:gd name="connsiteX1" fmla="*/ 1600200 w 1777882"/>
              <a:gd name="connsiteY1" fmla="*/ 328217 h 2493193"/>
              <a:gd name="connsiteX2" fmla="*/ 0 w 1777882"/>
              <a:gd name="connsiteY2" fmla="*/ 45828 h 249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882" h="2493193">
                <a:moveTo>
                  <a:pt x="1667435" y="2493193"/>
                </a:moveTo>
                <a:cubicBezTo>
                  <a:pt x="1772770" y="1614652"/>
                  <a:pt x="1878106" y="736111"/>
                  <a:pt x="1600200" y="328217"/>
                </a:cubicBezTo>
                <a:cubicBezTo>
                  <a:pt x="1322294" y="-79677"/>
                  <a:pt x="661147" y="-16925"/>
                  <a:pt x="0" y="45828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6FB4F2-197F-E642-B661-8F7E9FDB13B7}"/>
              </a:ext>
            </a:extLst>
          </p:cNvPr>
          <p:cNvSpPr txBox="1"/>
          <p:nvPr/>
        </p:nvSpPr>
        <p:spPr>
          <a:xfrm>
            <a:off x="10445066" y="214507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overwrite</a:t>
            </a: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73EFFAA-2250-0D43-BCDD-A9DFDDC4AB29}"/>
              </a:ext>
            </a:extLst>
          </p:cNvPr>
          <p:cNvSpPr/>
          <p:nvPr/>
        </p:nvSpPr>
        <p:spPr>
          <a:xfrm>
            <a:off x="7833571" y="3523129"/>
            <a:ext cx="1539030" cy="2706597"/>
          </a:xfrm>
          <a:custGeom>
            <a:avLst/>
            <a:gdLst>
              <a:gd name="connsiteX0" fmla="*/ 1477813 w 1477813"/>
              <a:gd name="connsiteY0" fmla="*/ 2716306 h 2716306"/>
              <a:gd name="connsiteX1" fmla="*/ 92766 w 1477813"/>
              <a:gd name="connsiteY1" fmla="*/ 1990165 h 2716306"/>
              <a:gd name="connsiteX2" fmla="*/ 240684 w 1477813"/>
              <a:gd name="connsiteY2" fmla="*/ 0 h 271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813" h="2716306">
                <a:moveTo>
                  <a:pt x="1477813" y="2716306"/>
                </a:moveTo>
                <a:cubicBezTo>
                  <a:pt x="888383" y="2579594"/>
                  <a:pt x="298954" y="2442883"/>
                  <a:pt x="92766" y="1990165"/>
                </a:cubicBezTo>
                <a:cubicBezTo>
                  <a:pt x="-113422" y="1537447"/>
                  <a:pt x="63631" y="768723"/>
                  <a:pt x="240684" y="0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04C57A-2006-144D-A053-5F7D390D3AE6}"/>
              </a:ext>
            </a:extLst>
          </p:cNvPr>
          <p:cNvSpPr txBox="1"/>
          <p:nvPr/>
        </p:nvSpPr>
        <p:spPr>
          <a:xfrm>
            <a:off x="6531936" y="469503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overwrite</a:t>
            </a:r>
          </a:p>
        </p:txBody>
      </p:sp>
    </p:spTree>
    <p:extLst>
      <p:ext uri="{BB962C8B-B14F-4D97-AF65-F5344CB8AC3E}">
        <p14:creationId xmlns:p14="http://schemas.microsoft.com/office/powerpoint/2010/main" val="1086324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3771915"/>
            <a:ext cx="67054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7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EAE90-373E-8C4F-B7EA-785EC97357AC}"/>
              </a:ext>
            </a:extLst>
          </p:cNvPr>
          <p:cNvSpPr/>
          <p:nvPr/>
        </p:nvSpPr>
        <p:spPr>
          <a:xfrm>
            <a:off x="1597727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E553EB-7DD5-9F40-A346-18D33350DFE5}"/>
              </a:ext>
            </a:extLst>
          </p:cNvPr>
          <p:cNvSpPr txBox="1"/>
          <p:nvPr/>
        </p:nvSpPr>
        <p:spPr>
          <a:xfrm>
            <a:off x="1571757" y="3504795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1DBBEF-99BC-6C46-A41C-340E6C845B5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260583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2197AC-AF75-0144-B74E-DE492B2825F7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1597727" y="4257092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93B70BA-3598-8F4D-8B34-E8FE48BF9650}"/>
              </a:ext>
            </a:extLst>
          </p:cNvPr>
          <p:cNvSpPr/>
          <p:nvPr/>
        </p:nvSpPr>
        <p:spPr>
          <a:xfrm>
            <a:off x="3935760" y="4077072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756E8F-C11B-1E40-BB3E-AD313102CC2D}"/>
              </a:ext>
            </a:extLst>
          </p:cNvPr>
          <p:cNvSpPr/>
          <p:nvPr/>
        </p:nvSpPr>
        <p:spPr>
          <a:xfrm>
            <a:off x="4977649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F13101-36C0-9141-AAF1-4B47086F08C5}"/>
              </a:ext>
            </a:extLst>
          </p:cNvPr>
          <p:cNvCxnSpPr>
            <a:cxnSpLocks/>
          </p:cNvCxnSpPr>
          <p:nvPr/>
        </p:nvCxnSpPr>
        <p:spPr>
          <a:xfrm>
            <a:off x="603179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64B0EA-D4B0-EF46-A88F-CEC95C3386E0}"/>
              </a:ext>
            </a:extLst>
          </p:cNvPr>
          <p:cNvCxnSpPr/>
          <p:nvPr/>
        </p:nvCxnSpPr>
        <p:spPr>
          <a:xfrm>
            <a:off x="4977649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A09FE9-F88F-4343-9D93-A459CB905807}"/>
              </a:ext>
            </a:extLst>
          </p:cNvPr>
          <p:cNvSpPr txBox="1"/>
          <p:nvPr/>
        </p:nvSpPr>
        <p:spPr>
          <a:xfrm>
            <a:off x="5622489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A6B317-B5CA-FA45-9A23-A3C8655DD2B7}"/>
              </a:ext>
            </a:extLst>
          </p:cNvPr>
          <p:cNvSpPr txBox="1"/>
          <p:nvPr/>
        </p:nvSpPr>
        <p:spPr>
          <a:xfrm>
            <a:off x="3886355" y="3391632"/>
            <a:ext cx="10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in blocks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BDCBDEA-26AF-6B40-9FAD-76B811483EB3}"/>
              </a:ext>
            </a:extLst>
          </p:cNvPr>
          <p:cNvSpPr/>
          <p:nvPr/>
        </p:nvSpPr>
        <p:spPr>
          <a:xfrm>
            <a:off x="7413571" y="4037963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EF7751-4788-4E42-884A-F7D36A7C29B4}"/>
              </a:ext>
            </a:extLst>
          </p:cNvPr>
          <p:cNvCxnSpPr/>
          <p:nvPr/>
        </p:nvCxnSpPr>
        <p:spPr>
          <a:xfrm>
            <a:off x="5375920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A0A9A0-825C-3240-A238-D710481DCF80}"/>
              </a:ext>
            </a:extLst>
          </p:cNvPr>
          <p:cNvCxnSpPr/>
          <p:nvPr/>
        </p:nvCxnSpPr>
        <p:spPr>
          <a:xfrm>
            <a:off x="5159896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E0F7F2-3C17-7544-BEE7-66D7843FBEA4}"/>
              </a:ext>
            </a:extLst>
          </p:cNvPr>
          <p:cNvCxnSpPr/>
          <p:nvPr/>
        </p:nvCxnSpPr>
        <p:spPr>
          <a:xfrm>
            <a:off x="5591944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648FF6-7D6F-4847-9DA8-941C9F372695}"/>
              </a:ext>
            </a:extLst>
          </p:cNvPr>
          <p:cNvSpPr txBox="1"/>
          <p:nvPr/>
        </p:nvSpPr>
        <p:spPr>
          <a:xfrm>
            <a:off x="7172000" y="3391632"/>
            <a:ext cx="138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to processors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35C0F-281F-474C-941C-7C6C49D937E1}"/>
              </a:ext>
            </a:extLst>
          </p:cNvPr>
          <p:cNvSpPr txBox="1"/>
          <p:nvPr/>
        </p:nvSpPr>
        <p:spPr>
          <a:xfrm>
            <a:off x="452741" y="2955803"/>
            <a:ext cx="751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Processors which communicate first =&gt; adjacent in the permutation.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the previous condition recursively for each communication step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B79AC2-9F7C-474A-B10D-4FAC28A2731E}"/>
              </a:ext>
            </a:extLst>
          </p:cNvPr>
          <p:cNvSpPr/>
          <p:nvPr/>
        </p:nvSpPr>
        <p:spPr>
          <a:xfrm>
            <a:off x="839416" y="4324454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5081B5-4DCE-2C49-B603-CF9671AFE8C4}"/>
              </a:ext>
            </a:extLst>
          </p:cNvPr>
          <p:cNvSpPr txBox="1"/>
          <p:nvPr/>
        </p:nvSpPr>
        <p:spPr>
          <a:xfrm>
            <a:off x="1631504" y="428380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need for reshuffling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67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BC7E-FFE4-C840-8BAF-E0B888176A3D}"/>
              </a:ext>
            </a:extLst>
          </p:cNvPr>
          <p:cNvSpPr txBox="1"/>
          <p:nvPr/>
        </p:nvSpPr>
        <p:spPr>
          <a:xfrm>
            <a:off x="419920" y="138614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communication groups known only </a:t>
            </a:r>
            <a:r>
              <a:rPr lang="en-US" b="1" dirty="0"/>
              <a:t>before</a:t>
            </a:r>
            <a:r>
              <a:rPr lang="en-US" dirty="0"/>
              <a:t> recursion and blocks </a:t>
            </a:r>
            <a:r>
              <a:rPr lang="en-US" b="1" dirty="0"/>
              <a:t>after</a:t>
            </a:r>
            <a:r>
              <a:rPr lang="en-US" dirty="0"/>
              <a:t> (not possible to separate these two tasks).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CDF71-1F83-4140-9BC1-6F84E3E90E41}"/>
              </a:ext>
            </a:extLst>
          </p:cNvPr>
          <p:cNvSpPr txBox="1"/>
          <p:nvPr/>
        </p:nvSpPr>
        <p:spPr>
          <a:xfrm>
            <a:off x="419920" y="2255305"/>
            <a:ext cx="5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</a:t>
            </a:r>
            <a:r>
              <a:rPr lang="en-US" dirty="0"/>
              <a:t> Stack 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AC33DAE6-0529-5748-BCED-2EA7EC571B62}"/>
              </a:ext>
            </a:extLst>
          </p:cNvPr>
          <p:cNvSpPr/>
          <p:nvPr/>
        </p:nvSpPr>
        <p:spPr>
          <a:xfrm flipH="1" flipV="1">
            <a:off x="1055440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DDA1ABC6-777F-4341-B4A4-6DA9651F4DF4}"/>
              </a:ext>
            </a:extLst>
          </p:cNvPr>
          <p:cNvSpPr/>
          <p:nvPr/>
        </p:nvSpPr>
        <p:spPr>
          <a:xfrm flipV="1">
            <a:off x="839416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C707C-2361-9A4B-96C3-0B7C694DD668}"/>
              </a:ext>
            </a:extLst>
          </p:cNvPr>
          <p:cNvSpPr txBox="1"/>
          <p:nvPr/>
        </p:nvSpPr>
        <p:spPr>
          <a:xfrm>
            <a:off x="839416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1</a:t>
            </a: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FB62BD0F-BD74-BA4D-A128-183EA8CB6199}"/>
              </a:ext>
            </a:extLst>
          </p:cNvPr>
          <p:cNvSpPr/>
          <p:nvPr/>
        </p:nvSpPr>
        <p:spPr>
          <a:xfrm flipH="1" flipV="1">
            <a:off x="2639616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8F95D6E6-7EAB-0846-B1CC-EE2E2DAEB93A}"/>
              </a:ext>
            </a:extLst>
          </p:cNvPr>
          <p:cNvSpPr/>
          <p:nvPr/>
        </p:nvSpPr>
        <p:spPr>
          <a:xfrm flipV="1">
            <a:off x="2423592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22025-D04B-2B48-9D3E-536ACC62CFE2}"/>
              </a:ext>
            </a:extLst>
          </p:cNvPr>
          <p:cNvSpPr txBox="1"/>
          <p:nvPr/>
        </p:nvSpPr>
        <p:spPr>
          <a:xfrm>
            <a:off x="2423592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2</a:t>
            </a: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C931B8FD-26A6-A743-970B-0103F0510098}"/>
              </a:ext>
            </a:extLst>
          </p:cNvPr>
          <p:cNvSpPr/>
          <p:nvPr/>
        </p:nvSpPr>
        <p:spPr>
          <a:xfrm flipH="1" flipV="1">
            <a:off x="4151784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BB1BBF53-1AC4-994C-AA39-19B1B2DF5BA4}"/>
              </a:ext>
            </a:extLst>
          </p:cNvPr>
          <p:cNvSpPr/>
          <p:nvPr/>
        </p:nvSpPr>
        <p:spPr>
          <a:xfrm flipV="1">
            <a:off x="3935760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421F2-E225-9B4E-9A8C-FD962FF059A2}"/>
              </a:ext>
            </a:extLst>
          </p:cNvPr>
          <p:cNvSpPr txBox="1"/>
          <p:nvPr/>
        </p:nvSpPr>
        <p:spPr>
          <a:xfrm>
            <a:off x="3935760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7FCF9-0AC6-8746-86AD-63A9BA4C18C4}"/>
              </a:ext>
            </a:extLst>
          </p:cNvPr>
          <p:cNvSpPr txBox="1"/>
          <p:nvPr/>
        </p:nvSpPr>
        <p:spPr>
          <a:xfrm>
            <a:off x="5307418" y="350529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2DB6A848-D2CF-4348-9D54-826BFEFB1567}"/>
              </a:ext>
            </a:extLst>
          </p:cNvPr>
          <p:cNvSpPr/>
          <p:nvPr/>
        </p:nvSpPr>
        <p:spPr>
          <a:xfrm flipH="1" flipV="1">
            <a:off x="6384032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3D3D209A-F8CF-4B41-86DA-53777E0BA552}"/>
              </a:ext>
            </a:extLst>
          </p:cNvPr>
          <p:cNvSpPr/>
          <p:nvPr/>
        </p:nvSpPr>
        <p:spPr>
          <a:xfrm flipV="1">
            <a:off x="6168008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92B7F-F783-AD46-8BC7-3C54716BD23C}"/>
              </a:ext>
            </a:extLst>
          </p:cNvPr>
          <p:cNvSpPr txBox="1"/>
          <p:nvPr/>
        </p:nvSpPr>
        <p:spPr>
          <a:xfrm>
            <a:off x="6168008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k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10F02AA-2281-914A-A836-DB6FA4601FE1}"/>
              </a:ext>
            </a:extLst>
          </p:cNvPr>
          <p:cNvSpPr/>
          <p:nvPr/>
        </p:nvSpPr>
        <p:spPr>
          <a:xfrm>
            <a:off x="1017267" y="3844983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C0A7532-4CD6-194C-B06E-5A00EC1927B4}"/>
              </a:ext>
            </a:extLst>
          </p:cNvPr>
          <p:cNvSpPr/>
          <p:nvPr/>
        </p:nvSpPr>
        <p:spPr>
          <a:xfrm>
            <a:off x="1055440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5BB7FFB-A894-1D4F-AA33-48EE0F685C8D}"/>
              </a:ext>
            </a:extLst>
          </p:cNvPr>
          <p:cNvSpPr/>
          <p:nvPr/>
        </p:nvSpPr>
        <p:spPr>
          <a:xfrm>
            <a:off x="2639616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F733318E-5267-9748-9808-818E0B3E215C}"/>
              </a:ext>
            </a:extLst>
          </p:cNvPr>
          <p:cNvSpPr/>
          <p:nvPr/>
        </p:nvSpPr>
        <p:spPr>
          <a:xfrm>
            <a:off x="4151784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4841C70-6B2C-E44F-B2AB-5A58F62B375B}"/>
              </a:ext>
            </a:extLst>
          </p:cNvPr>
          <p:cNvSpPr/>
          <p:nvPr/>
        </p:nvSpPr>
        <p:spPr>
          <a:xfrm>
            <a:off x="6384032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7A7E7-2744-744B-AFAA-A020F71FA1D4}"/>
              </a:ext>
            </a:extLst>
          </p:cNvPr>
          <p:cNvSpPr txBox="1"/>
          <p:nvPr/>
        </p:nvSpPr>
        <p:spPr>
          <a:xfrm>
            <a:off x="8040216" y="2035110"/>
            <a:ext cx="333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propagation: </a:t>
            </a:r>
          </a:p>
          <a:p>
            <a:endParaRPr lang="en-US" b="1" dirty="0"/>
          </a:p>
          <a:p>
            <a:r>
              <a:rPr lang="en-US" dirty="0"/>
              <a:t>Feel up stacks with blocks that each rank is dealing with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4EF37-E67A-B049-B004-584B4A972148}"/>
              </a:ext>
            </a:extLst>
          </p:cNvPr>
          <p:cNvSpPr txBox="1"/>
          <p:nvPr/>
        </p:nvSpPr>
        <p:spPr>
          <a:xfrm>
            <a:off x="8086772" y="3452807"/>
            <a:ext cx="333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propagation: </a:t>
            </a:r>
          </a:p>
          <a:p>
            <a:endParaRPr lang="en-US" b="1" dirty="0"/>
          </a:p>
          <a:p>
            <a:r>
              <a:rPr lang="en-US" dirty="0"/>
              <a:t>Share the existing blocks among all the ranks in the same communication group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4018CE3-9D47-B54F-A948-9A418835F295}"/>
              </a:ext>
            </a:extLst>
          </p:cNvPr>
          <p:cNvSpPr/>
          <p:nvPr/>
        </p:nvSpPr>
        <p:spPr>
          <a:xfrm rot="5400000">
            <a:off x="3796267" y="2391292"/>
            <a:ext cx="419496" cy="6196194"/>
          </a:xfrm>
          <a:prstGeom prst="rightBrace">
            <a:avLst>
              <a:gd name="adj1" fmla="val 68696"/>
              <a:gd name="adj2" fmla="val 49203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A25F4-8754-1B48-86B2-6A5582A1DF89}"/>
              </a:ext>
            </a:extLst>
          </p:cNvPr>
          <p:cNvSpPr txBox="1"/>
          <p:nvPr/>
        </p:nvSpPr>
        <p:spPr>
          <a:xfrm>
            <a:off x="2889891" y="5795972"/>
            <a:ext cx="252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group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3CECD9D6-1488-1E47-94BA-2528CA80522D}"/>
              </a:ext>
            </a:extLst>
          </p:cNvPr>
          <p:cNvSpPr/>
          <p:nvPr/>
        </p:nvSpPr>
        <p:spPr>
          <a:xfrm>
            <a:off x="2593060" y="3858949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15865D9F-4CBB-5D47-988F-F839F0AEF76C}"/>
              </a:ext>
            </a:extLst>
          </p:cNvPr>
          <p:cNvSpPr/>
          <p:nvPr/>
        </p:nvSpPr>
        <p:spPr>
          <a:xfrm>
            <a:off x="4115780" y="3842336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FA6E04A5-D697-2F49-A1D0-360DFC7B793E}"/>
              </a:ext>
            </a:extLst>
          </p:cNvPr>
          <p:cNvSpPr/>
          <p:nvPr/>
        </p:nvSpPr>
        <p:spPr>
          <a:xfrm>
            <a:off x="6335078" y="3858017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DFA2D0-D0FB-4B41-8DEA-B27EC665A622}"/>
              </a:ext>
            </a:extLst>
          </p:cNvPr>
          <p:cNvSpPr/>
          <p:nvPr/>
        </p:nvSpPr>
        <p:spPr>
          <a:xfrm>
            <a:off x="1087319" y="337501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FF5191-C233-8C4E-BB88-8EE804597990}"/>
              </a:ext>
            </a:extLst>
          </p:cNvPr>
          <p:cNvSpPr/>
          <p:nvPr/>
        </p:nvSpPr>
        <p:spPr>
          <a:xfrm>
            <a:off x="2802926" y="335699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C01417-681F-714A-B340-F4813AFA3F0D}"/>
              </a:ext>
            </a:extLst>
          </p:cNvPr>
          <p:cNvSpPr/>
          <p:nvPr/>
        </p:nvSpPr>
        <p:spPr>
          <a:xfrm>
            <a:off x="443365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79FB36-4DF1-F749-9DA3-06BB1CE5D073}"/>
              </a:ext>
            </a:extLst>
          </p:cNvPr>
          <p:cNvSpPr/>
          <p:nvPr/>
        </p:nvSpPr>
        <p:spPr>
          <a:xfrm>
            <a:off x="682659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A51924-FBE9-7646-85B4-90F834BDAE91}"/>
              </a:ext>
            </a:extLst>
          </p:cNvPr>
          <p:cNvSpPr/>
          <p:nvPr/>
        </p:nvSpPr>
        <p:spPr>
          <a:xfrm>
            <a:off x="1055441" y="3860046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4F4E9C-AE6B-A843-9FF6-D7272E254BC7}"/>
              </a:ext>
            </a:extLst>
          </p:cNvPr>
          <p:cNvSpPr/>
          <p:nvPr/>
        </p:nvSpPr>
        <p:spPr>
          <a:xfrm>
            <a:off x="2783632" y="3858017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DEA8FD-76F0-D74C-8E06-A35EFF135D27}"/>
              </a:ext>
            </a:extLst>
          </p:cNvPr>
          <p:cNvSpPr/>
          <p:nvPr/>
        </p:nvSpPr>
        <p:spPr>
          <a:xfrm>
            <a:off x="4450843" y="3846590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4B9E1B-3D71-2444-BECF-CB7DBFCD5CCA}"/>
              </a:ext>
            </a:extLst>
          </p:cNvPr>
          <p:cNvSpPr/>
          <p:nvPr/>
        </p:nvSpPr>
        <p:spPr>
          <a:xfrm>
            <a:off x="6824102" y="3857949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7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5060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57BC6B-D17D-3B48-AEC1-CECAC6E8169B}"/>
              </a:ext>
            </a:extLst>
          </p:cNvPr>
          <p:cNvCxnSpPr>
            <a:cxnSpLocks/>
          </p:cNvCxnSpPr>
          <p:nvPr/>
        </p:nvCxnSpPr>
        <p:spPr>
          <a:xfrm>
            <a:off x="4583832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8D183-9654-304E-A57F-4C7270C782CF}"/>
              </a:ext>
            </a:extLst>
          </p:cNvPr>
          <p:cNvCxnSpPr>
            <a:cxnSpLocks/>
          </p:cNvCxnSpPr>
          <p:nvPr/>
        </p:nvCxnSpPr>
        <p:spPr>
          <a:xfrm>
            <a:off x="9336360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Step: Parallel (m/2)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(B):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4</a:t>
            </a:r>
          </a:p>
          <a:p>
            <a:r>
              <a:rPr lang="en-US" dirty="0"/>
              <a:t>1 – 5</a:t>
            </a:r>
          </a:p>
          <a:p>
            <a:r>
              <a:rPr lang="en-US" dirty="0"/>
              <a:t>2 – 6</a:t>
            </a:r>
          </a:p>
          <a:p>
            <a:r>
              <a:rPr lang="en-US" dirty="0"/>
              <a:t>3 – 7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AAD8535-0AE0-F340-B087-8B35DF7F5575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55450C-6745-C541-ADC5-6676E4B7F5D1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C19462-04A8-BB4E-B990-2D5E8F673604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07D35-338D-A44C-8203-6FF5CBEF4368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</p:spTree>
    <p:extLst>
      <p:ext uri="{BB962C8B-B14F-4D97-AF65-F5344CB8AC3E}">
        <p14:creationId xmlns:p14="http://schemas.microsoft.com/office/powerpoint/2010/main" val="101065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Step: Parallel (n/2)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(A):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2</a:t>
            </a:r>
          </a:p>
          <a:p>
            <a:r>
              <a:rPr lang="en-US" dirty="0"/>
              <a:t>1 – 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2A94AA-EE57-1945-896C-782ADA23053D}"/>
              </a:ext>
            </a:extLst>
          </p:cNvPr>
          <p:cNvCxnSpPr/>
          <p:nvPr/>
        </p:nvCxnSpPr>
        <p:spPr>
          <a:xfrm>
            <a:off x="8256240" y="1543733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253964-43D2-B040-8BEF-7681F77115EC}"/>
              </a:ext>
            </a:extLst>
          </p:cNvPr>
          <p:cNvCxnSpPr/>
          <p:nvPr/>
        </p:nvCxnSpPr>
        <p:spPr>
          <a:xfrm>
            <a:off x="10560496" y="1543733"/>
            <a:ext cx="0" cy="12371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CARMA: </a:t>
            </a:r>
          </a:p>
          <a:p>
            <a:pPr lvl="1"/>
            <a:r>
              <a:rPr lang="en-US" b="1" dirty="0"/>
              <a:t>Communication Optimal: </a:t>
            </a:r>
            <a:r>
              <a:rPr lang="en-US" dirty="0"/>
              <a:t>for any dimensions and memory ranges.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CC45E-CA49-F14C-8A88-D33FC402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33" y="2924944"/>
            <a:ext cx="1143447" cy="941480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Step: Parallel (k/2)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(C):</a:t>
            </a:r>
          </a:p>
          <a:p>
            <a:r>
              <a:rPr lang="en-US" b="1" dirty="0"/>
              <a:t>with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186316" y="2931258"/>
            <a:ext cx="83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801531" y="4511568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B7B6B-6290-8C47-B49D-0D331A26F3B5}"/>
              </a:ext>
            </a:extLst>
          </p:cNvPr>
          <p:cNvSpPr/>
          <p:nvPr/>
        </p:nvSpPr>
        <p:spPr>
          <a:xfrm>
            <a:off x="10560496" y="4149080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B4795-B3ED-F845-852B-E83FE4CA3BAB}"/>
              </a:ext>
            </a:extLst>
          </p:cNvPr>
          <p:cNvCxnSpPr>
            <a:cxnSpLocks/>
          </p:cNvCxnSpPr>
          <p:nvPr/>
        </p:nvCxnSpPr>
        <p:spPr>
          <a:xfrm flipH="1">
            <a:off x="9408368" y="4749244"/>
            <a:ext cx="1584176" cy="767988"/>
          </a:xfrm>
          <a:prstGeom prst="straightConnector1">
            <a:avLst/>
          </a:prstGeom>
          <a:ln w="19050">
            <a:solidFill>
              <a:schemeClr val="tx1">
                <a:alpha val="53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2E8220-C53D-754D-99B5-4E2F8A79C5F2}"/>
              </a:ext>
            </a:extLst>
          </p:cNvPr>
          <p:cNvSpPr/>
          <p:nvPr/>
        </p:nvSpPr>
        <p:spPr>
          <a:xfrm>
            <a:off x="9037373" y="4885466"/>
            <a:ext cx="109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452DD-2B23-534B-8D2F-0ABC601E3A3A}"/>
              </a:ext>
            </a:extLst>
          </p:cNvPr>
          <p:cNvSpPr txBox="1"/>
          <p:nvPr/>
        </p:nvSpPr>
        <p:spPr>
          <a:xfrm>
            <a:off x="10291154" y="58115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09FCD-737D-9349-9123-D87862ECF61C}"/>
              </a:ext>
            </a:extLst>
          </p:cNvPr>
          <p:cNvCxnSpPr>
            <a:cxnSpLocks/>
          </p:cNvCxnSpPr>
          <p:nvPr/>
        </p:nvCxnSpPr>
        <p:spPr>
          <a:xfrm flipH="1">
            <a:off x="5698466" y="1494076"/>
            <a:ext cx="1" cy="130197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D16F92-64E6-4747-945C-917F2AB59783}"/>
              </a:ext>
            </a:extLst>
          </p:cNvPr>
          <p:cNvCxnSpPr>
            <a:cxnSpLocks/>
          </p:cNvCxnSpPr>
          <p:nvPr/>
        </p:nvCxnSpPr>
        <p:spPr>
          <a:xfrm flipV="1">
            <a:off x="7248128" y="2671274"/>
            <a:ext cx="1199380" cy="5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9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51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D0BB-DB92-6743-860C-99A543DA8AC6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E6CF-107E-8144-9ECC-6DE01147A2D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F30189-1F26-A641-83B5-480984C2E32D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E4D5B-D82A-9E4A-AFB0-2EF6E9C1AC63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7D3D0-2A70-1642-B33F-963F9EE51378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FE2B96-74B6-7048-9591-993F8598BA27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2C53F-F9CC-034A-8F7F-599D1A09E64B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7E137-9593-9C47-AE29-389B54544940}"/>
              </a:ext>
            </a:extLst>
          </p:cNvPr>
          <p:cNvCxnSpPr>
            <a:cxnSpLocks/>
          </p:cNvCxnSpPr>
          <p:nvPr/>
        </p:nvCxnSpPr>
        <p:spPr>
          <a:xfrm>
            <a:off x="4583832" y="3837764"/>
            <a:ext cx="705678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52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6F86-1F79-404F-8A6B-D4E87E15988F}"/>
              </a:ext>
            </a:extLst>
          </p:cNvPr>
          <p:cNvSpPr txBox="1"/>
          <p:nvPr/>
        </p:nvSpPr>
        <p:spPr>
          <a:xfrm>
            <a:off x="7464152" y="3655231"/>
            <a:ext cx="5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985E3-79E8-6B42-944D-9A955070A418}"/>
              </a:ext>
            </a:extLst>
          </p:cNvPr>
          <p:cNvSpPr txBox="1"/>
          <p:nvPr/>
        </p:nvSpPr>
        <p:spPr>
          <a:xfrm>
            <a:off x="7852389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D49B45-E6BA-F340-8A56-68ECD625A48B}"/>
              </a:ext>
            </a:extLst>
          </p:cNvPr>
          <p:cNvSpPr txBox="1"/>
          <p:nvPr/>
        </p:nvSpPr>
        <p:spPr>
          <a:xfrm>
            <a:off x="8240626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1A3C39-9B8C-444B-92E1-C43C8ACC6949}"/>
              </a:ext>
            </a:extLst>
          </p:cNvPr>
          <p:cNvSpPr txBox="1"/>
          <p:nvPr/>
        </p:nvSpPr>
        <p:spPr>
          <a:xfrm>
            <a:off x="8628863" y="3645024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66EC7-6E6A-9E45-941B-4EC035A74681}"/>
              </a:ext>
            </a:extLst>
          </p:cNvPr>
          <p:cNvSpPr txBox="1"/>
          <p:nvPr/>
        </p:nvSpPr>
        <p:spPr>
          <a:xfrm>
            <a:off x="5375920" y="176855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65A127-B3F1-4B49-B87E-B981002424F0}"/>
              </a:ext>
            </a:extLst>
          </p:cNvPr>
          <p:cNvSpPr txBox="1"/>
          <p:nvPr/>
        </p:nvSpPr>
        <p:spPr>
          <a:xfrm>
            <a:off x="5375920" y="243650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B2, B4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B7A5C3F-8E55-784E-BBAB-4C057CD550B5}"/>
              </a:ext>
            </a:extLst>
          </p:cNvPr>
          <p:cNvSpPr/>
          <p:nvPr/>
        </p:nvSpPr>
        <p:spPr>
          <a:xfrm>
            <a:off x="7154215" y="2200603"/>
            <a:ext cx="720080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FC26D-5426-5A4F-9848-82B0EAB19A00}"/>
              </a:ext>
            </a:extLst>
          </p:cNvPr>
          <p:cNvSpPr txBox="1"/>
          <p:nvPr/>
        </p:nvSpPr>
        <p:spPr>
          <a:xfrm>
            <a:off x="7032105" y="1803104"/>
            <a:ext cx="9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82B96-4B2F-024D-8056-2EE3AC246A14}"/>
              </a:ext>
            </a:extLst>
          </p:cNvPr>
          <p:cNvSpPr txBox="1"/>
          <p:nvPr/>
        </p:nvSpPr>
        <p:spPr>
          <a:xfrm>
            <a:off x="8284437" y="1768555"/>
            <a:ext cx="220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B2, B3, B4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CE967-0E59-1C48-887D-FC3D79AE67D8}"/>
              </a:ext>
            </a:extLst>
          </p:cNvPr>
          <p:cNvSpPr txBox="1"/>
          <p:nvPr/>
        </p:nvSpPr>
        <p:spPr>
          <a:xfrm>
            <a:off x="8290001" y="2267580"/>
            <a:ext cx="205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B1, B2, B3, B4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8C73-C83D-D144-BF77-641890D1F6D2}"/>
              </a:ext>
            </a:extLst>
          </p:cNvPr>
          <p:cNvSpPr txBox="1"/>
          <p:nvPr/>
        </p:nvSpPr>
        <p:spPr>
          <a:xfrm>
            <a:off x="419920" y="1785590"/>
            <a:ext cx="423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Happens only when Sequential step is nested within Parallel step of the same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still better than reshuffling of single elements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D05647-46CF-C747-90E9-6B48DD99B113}"/>
              </a:ext>
            </a:extLst>
          </p:cNvPr>
          <p:cNvCxnSpPr/>
          <p:nvPr/>
        </p:nvCxnSpPr>
        <p:spPr>
          <a:xfrm>
            <a:off x="5819924" y="2137887"/>
            <a:ext cx="0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5E5F14-A520-BD4E-BA7D-E3C30156A90B}"/>
              </a:ext>
            </a:extLst>
          </p:cNvPr>
          <p:cNvCxnSpPr>
            <a:cxnSpLocks/>
          </p:cNvCxnSpPr>
          <p:nvPr/>
        </p:nvCxnSpPr>
        <p:spPr>
          <a:xfrm flipV="1">
            <a:off x="5896406" y="2137887"/>
            <a:ext cx="300033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6B17CA-605C-0343-A103-BB284D2C7C78}"/>
              </a:ext>
            </a:extLst>
          </p:cNvPr>
          <p:cNvCxnSpPr/>
          <p:nvPr/>
        </p:nvCxnSpPr>
        <p:spPr>
          <a:xfrm>
            <a:off x="6288021" y="2113230"/>
            <a:ext cx="0" cy="339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0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4149080"/>
            <a:ext cx="85056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9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/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𝑔𝑙𝑜𝑏𝑎𝑙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blipFill>
                <a:blip r:embed="rId2"/>
                <a:stretch>
                  <a:fillRect l="-1775" r="-14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5EEB1A-3FDA-E645-9EB3-E2AA05FF9F05}"/>
              </a:ext>
            </a:extLst>
          </p:cNvPr>
          <p:cNvSpPr/>
          <p:nvPr/>
        </p:nvSpPr>
        <p:spPr>
          <a:xfrm>
            <a:off x="1760119" y="2512255"/>
            <a:ext cx="2103633" cy="2428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0FEBD-68DF-AC4C-A9AC-256C371ECCA1}"/>
              </a:ext>
            </a:extLst>
          </p:cNvPr>
          <p:cNvSpPr/>
          <p:nvPr/>
        </p:nvSpPr>
        <p:spPr>
          <a:xfrm>
            <a:off x="2324181" y="3316691"/>
            <a:ext cx="12001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93C92-255E-F14C-BFC7-4B40CD1B46ED}"/>
              </a:ext>
            </a:extLst>
          </p:cNvPr>
          <p:cNvCxnSpPr>
            <a:cxnSpLocks/>
          </p:cNvCxnSpPr>
          <p:nvPr/>
        </p:nvCxnSpPr>
        <p:spPr>
          <a:xfrm>
            <a:off x="1760119" y="3388699"/>
            <a:ext cx="564062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5CCB6-BA5F-7241-A99F-54FD4C362E3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84187" y="2531135"/>
            <a:ext cx="1" cy="785556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/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blipFill>
                <a:blip r:embed="rId3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/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blipFill>
                <a:blip r:embed="rId4"/>
                <a:stretch>
                  <a:fillRect l="-23810" r="-1904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61E3DAAC-B8AF-A944-B4E2-6F4652335223}"/>
              </a:ext>
            </a:extLst>
          </p:cNvPr>
          <p:cNvSpPr/>
          <p:nvPr/>
        </p:nvSpPr>
        <p:spPr>
          <a:xfrm>
            <a:off x="6456040" y="2962547"/>
            <a:ext cx="2592288" cy="444396"/>
          </a:xfrm>
          <a:prstGeom prst="frame">
            <a:avLst>
              <a:gd name="adj1" fmla="val 13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5F958923-56B5-BC41-964B-FD4CB8ED5C6F}"/>
              </a:ext>
            </a:extLst>
          </p:cNvPr>
          <p:cNvSpPr/>
          <p:nvPr/>
        </p:nvSpPr>
        <p:spPr>
          <a:xfrm>
            <a:off x="7207121" y="3450915"/>
            <a:ext cx="302918" cy="686487"/>
          </a:xfrm>
          <a:prstGeom prst="upArrow">
            <a:avLst>
              <a:gd name="adj1" fmla="val 28941"/>
              <a:gd name="adj2" fmla="val 710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/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/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𝑟𝑎𝑛𝑘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570FB937-F513-7049-9088-0E898435F167}"/>
              </a:ext>
            </a:extLst>
          </p:cNvPr>
          <p:cNvSpPr/>
          <p:nvPr/>
        </p:nvSpPr>
        <p:spPr>
          <a:xfrm>
            <a:off x="4506510" y="3549944"/>
            <a:ext cx="920914" cy="38866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10CAD-341C-4945-B93A-2D07A61AF6E8}"/>
              </a:ext>
            </a:extLst>
          </p:cNvPr>
          <p:cNvSpPr txBox="1"/>
          <p:nvPr/>
        </p:nvSpPr>
        <p:spPr>
          <a:xfrm>
            <a:off x="4473815" y="3118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011041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8F57625-70D6-BE43-ABB9-01D4C29A0962}"/>
              </a:ext>
            </a:extLst>
          </p:cNvPr>
          <p:cNvSpPr/>
          <p:nvPr/>
        </p:nvSpPr>
        <p:spPr>
          <a:xfrm>
            <a:off x="7080307" y="3853095"/>
            <a:ext cx="288032" cy="43204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2691DCA-F406-7D4B-AADA-6926905BFEA7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66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03C02D1-0294-6D4C-88E0-2A30CE9583A6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1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Interval Tree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DEEF-C3D7-E84B-8DC3-1682AC46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56792"/>
            <a:ext cx="5172696" cy="3230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/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Used when we want to easily: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add/delete interval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interval containing some given point/interval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blipFill>
                <a:blip r:embed="rId3"/>
                <a:stretch>
                  <a:fillRect l="-811" t="-210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>
            <a:extLst>
              <a:ext uri="{FF2B5EF4-FFF2-40B4-BE49-F238E27FC236}">
                <a16:creationId xmlns:a16="http://schemas.microsoft.com/office/drawing/2014/main" id="{94917DC7-61D9-C247-A4CF-F638E9260BDB}"/>
              </a:ext>
            </a:extLst>
          </p:cNvPr>
          <p:cNvSpPr/>
          <p:nvPr/>
        </p:nvSpPr>
        <p:spPr>
          <a:xfrm>
            <a:off x="2567608" y="4365104"/>
            <a:ext cx="144016" cy="504056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800BC-4177-8F4B-A395-97510DD2652B}"/>
              </a:ext>
            </a:extLst>
          </p:cNvPr>
          <p:cNvSpPr txBox="1"/>
          <p:nvPr/>
        </p:nvSpPr>
        <p:spPr>
          <a:xfrm>
            <a:off x="1703512" y="5013176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Self-balancing</a:t>
            </a:r>
          </a:p>
          <a:p>
            <a:r>
              <a:rPr lang="en-US" dirty="0"/>
              <a:t>Binary Search Tree (BST) with respect to left endpoint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/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algorithm:</a:t>
                </a:r>
              </a:p>
              <a:p>
                <a:endParaRPr lang="en-US" b="1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else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blipFill>
                <a:blip r:embed="rId4"/>
                <a:stretch>
                  <a:fillRect l="-1027" t="-1242" b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/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blipFill>
                <a:blip r:embed="rId5"/>
                <a:stretch>
                  <a:fillRect l="-12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798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61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6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5EBCB-37B6-654D-94D2-93C4D1E3CA7A}"/>
              </a:ext>
            </a:extLst>
          </p:cNvPr>
          <p:cNvSpPr/>
          <p:nvPr/>
        </p:nvSpPr>
        <p:spPr>
          <a:xfrm>
            <a:off x="2434660" y="1772816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584FCD-02AD-904B-8BEF-C7C6FB6005DF}"/>
              </a:ext>
            </a:extLst>
          </p:cNvPr>
          <p:cNvSpPr/>
          <p:nvPr/>
        </p:nvSpPr>
        <p:spPr>
          <a:xfrm>
            <a:off x="5015880" y="2014461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9193766C-2563-EB49-813F-CE249C165E88}"/>
              </a:ext>
            </a:extLst>
          </p:cNvPr>
          <p:cNvSpPr/>
          <p:nvPr/>
        </p:nvSpPr>
        <p:spPr>
          <a:xfrm>
            <a:off x="4058731" y="2414061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Equal 20">
            <a:extLst>
              <a:ext uri="{FF2B5EF4-FFF2-40B4-BE49-F238E27FC236}">
                <a16:creationId xmlns:a16="http://schemas.microsoft.com/office/drawing/2014/main" id="{11927B0E-D618-2049-A734-8A81462CA5AB}"/>
              </a:ext>
            </a:extLst>
          </p:cNvPr>
          <p:cNvSpPr/>
          <p:nvPr/>
        </p:nvSpPr>
        <p:spPr>
          <a:xfrm>
            <a:off x="7473386" y="2463387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F49589-C3FB-474A-A2D0-BE61BFB3E5DE}"/>
              </a:ext>
            </a:extLst>
          </p:cNvPr>
          <p:cNvCxnSpPr>
            <a:cxnSpLocks/>
          </p:cNvCxnSpPr>
          <p:nvPr/>
        </p:nvCxnSpPr>
        <p:spPr>
          <a:xfrm>
            <a:off x="2434660" y="213285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BF4E05-FA8D-ED40-A295-54E600E53C6F}"/>
              </a:ext>
            </a:extLst>
          </p:cNvPr>
          <p:cNvCxnSpPr>
            <a:cxnSpLocks/>
          </p:cNvCxnSpPr>
          <p:nvPr/>
        </p:nvCxnSpPr>
        <p:spPr>
          <a:xfrm>
            <a:off x="2423592" y="2564904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9E674D-689C-AA42-9952-C76D32635138}"/>
              </a:ext>
            </a:extLst>
          </p:cNvPr>
          <p:cNvCxnSpPr>
            <a:cxnSpLocks/>
          </p:cNvCxnSpPr>
          <p:nvPr/>
        </p:nvCxnSpPr>
        <p:spPr>
          <a:xfrm>
            <a:off x="2434660" y="2963177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287832-59F8-EB40-A6F2-3C7F41B5097B}"/>
              </a:ext>
            </a:extLst>
          </p:cNvPr>
          <p:cNvCxnSpPr>
            <a:cxnSpLocks/>
          </p:cNvCxnSpPr>
          <p:nvPr/>
        </p:nvCxnSpPr>
        <p:spPr>
          <a:xfrm>
            <a:off x="5373131" y="2014480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4C525C-07B5-DF45-A814-7BAC2F3798FB}"/>
              </a:ext>
            </a:extLst>
          </p:cNvPr>
          <p:cNvCxnSpPr>
            <a:cxnSpLocks/>
          </p:cNvCxnSpPr>
          <p:nvPr/>
        </p:nvCxnSpPr>
        <p:spPr>
          <a:xfrm>
            <a:off x="584257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A5B437-079A-F140-9122-80C2147BB07E}"/>
              </a:ext>
            </a:extLst>
          </p:cNvPr>
          <p:cNvCxnSpPr>
            <a:cxnSpLocks/>
          </p:cNvCxnSpPr>
          <p:nvPr/>
        </p:nvCxnSpPr>
        <p:spPr>
          <a:xfrm>
            <a:off x="623722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E15ECE-78DE-034D-90E3-06C7EAFE0E4F}"/>
              </a:ext>
            </a:extLst>
          </p:cNvPr>
          <p:cNvSpPr txBox="1"/>
          <p:nvPr/>
        </p:nvSpPr>
        <p:spPr>
          <a:xfrm>
            <a:off x="2855640" y="1772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F02DAF-BD58-4A48-984F-4D72CCA1A83A}"/>
              </a:ext>
            </a:extLst>
          </p:cNvPr>
          <p:cNvSpPr txBox="1"/>
          <p:nvPr/>
        </p:nvSpPr>
        <p:spPr>
          <a:xfrm>
            <a:off x="2852962" y="217138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087794-9CB0-664A-B44F-6B5254D8CD22}"/>
              </a:ext>
            </a:extLst>
          </p:cNvPr>
          <p:cNvSpPr txBox="1"/>
          <p:nvPr/>
        </p:nvSpPr>
        <p:spPr>
          <a:xfrm>
            <a:off x="2852962" y="25771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1FBD-B44C-7F41-BA63-0A29F6BF0C0B}"/>
              </a:ext>
            </a:extLst>
          </p:cNvPr>
          <p:cNvSpPr txBox="1"/>
          <p:nvPr/>
        </p:nvSpPr>
        <p:spPr>
          <a:xfrm>
            <a:off x="2852962" y="29824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FE79EA-1C50-6349-A76E-476A98B3E5B3}"/>
              </a:ext>
            </a:extLst>
          </p:cNvPr>
          <p:cNvSpPr txBox="1"/>
          <p:nvPr/>
        </p:nvSpPr>
        <p:spPr>
          <a:xfrm>
            <a:off x="505048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781E0F-1B39-544F-B152-0A7B74D07745}"/>
              </a:ext>
            </a:extLst>
          </p:cNvPr>
          <p:cNvSpPr txBox="1"/>
          <p:nvPr/>
        </p:nvSpPr>
        <p:spPr>
          <a:xfrm>
            <a:off x="547974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0CA73-B2BF-5642-A995-84EB825816DE}"/>
              </a:ext>
            </a:extLst>
          </p:cNvPr>
          <p:cNvSpPr txBox="1"/>
          <p:nvPr/>
        </p:nvSpPr>
        <p:spPr>
          <a:xfrm>
            <a:off x="5877187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B42D74-896F-544E-AF19-E0393252C6FB}"/>
              </a:ext>
            </a:extLst>
          </p:cNvPr>
          <p:cNvSpPr txBox="1"/>
          <p:nvPr/>
        </p:nvSpPr>
        <p:spPr>
          <a:xfrm>
            <a:off x="6309234" y="23503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EB458-518D-994A-9083-DBC1897490B0}"/>
              </a:ext>
            </a:extLst>
          </p:cNvPr>
          <p:cNvSpPr/>
          <p:nvPr/>
        </p:nvSpPr>
        <p:spPr>
          <a:xfrm>
            <a:off x="8400256" y="1835532"/>
            <a:ext cx="394649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081A6F-35F0-644A-983D-2A85450D4B9F}"/>
              </a:ext>
            </a:extLst>
          </p:cNvPr>
          <p:cNvSpPr/>
          <p:nvPr/>
        </p:nvSpPr>
        <p:spPr>
          <a:xfrm>
            <a:off x="8794905" y="219557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204C74-2A2F-7E42-B76E-EAE35C01B4BE}"/>
              </a:ext>
            </a:extLst>
          </p:cNvPr>
          <p:cNvSpPr/>
          <p:nvPr/>
        </p:nvSpPr>
        <p:spPr>
          <a:xfrm>
            <a:off x="9193661" y="255561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2141F9-93EC-E741-B250-1B7E5D1FB3DF}"/>
              </a:ext>
            </a:extLst>
          </p:cNvPr>
          <p:cNvSpPr/>
          <p:nvPr/>
        </p:nvSpPr>
        <p:spPr>
          <a:xfrm>
            <a:off x="9592417" y="2918154"/>
            <a:ext cx="392015" cy="35753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167165-A2BE-7E4B-8B73-93E5F3263701}"/>
              </a:ext>
            </a:extLst>
          </p:cNvPr>
          <p:cNvSpPr txBox="1"/>
          <p:nvPr/>
        </p:nvSpPr>
        <p:spPr>
          <a:xfrm>
            <a:off x="8453120" y="18367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AD589A-D31A-B648-92B8-B816F6E25831}"/>
              </a:ext>
            </a:extLst>
          </p:cNvPr>
          <p:cNvSpPr txBox="1"/>
          <p:nvPr/>
        </p:nvSpPr>
        <p:spPr>
          <a:xfrm>
            <a:off x="8846780" y="21909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99B1A-80DD-8348-A851-0197BDA94D32}"/>
              </a:ext>
            </a:extLst>
          </p:cNvPr>
          <p:cNvSpPr txBox="1"/>
          <p:nvPr/>
        </p:nvSpPr>
        <p:spPr>
          <a:xfrm>
            <a:off x="9245537" y="25595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3170D2-509E-B348-B458-9918B666F2C5}"/>
              </a:ext>
            </a:extLst>
          </p:cNvPr>
          <p:cNvSpPr txBox="1"/>
          <p:nvPr/>
        </p:nvSpPr>
        <p:spPr>
          <a:xfrm>
            <a:off x="9644408" y="291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7F6C8D8-DD6B-E740-8A5E-7AD7419AD688}"/>
              </a:ext>
            </a:extLst>
          </p:cNvPr>
          <p:cNvSpPr txBox="1"/>
          <p:nvPr/>
        </p:nvSpPr>
        <p:spPr>
          <a:xfrm>
            <a:off x="1933101" y="232111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387390-D732-6A4F-BF0D-BC535E5F1970}"/>
              </a:ext>
            </a:extLst>
          </p:cNvPr>
          <p:cNvSpPr txBox="1"/>
          <p:nvPr/>
        </p:nvSpPr>
        <p:spPr>
          <a:xfrm>
            <a:off x="2821210" y="134076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A53A542-3628-9C4E-B059-5531B97C362B}"/>
              </a:ext>
            </a:extLst>
          </p:cNvPr>
          <p:cNvSpPr txBox="1"/>
          <p:nvPr/>
        </p:nvSpPr>
        <p:spPr>
          <a:xfrm>
            <a:off x="4631206" y="2350342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B800839-D450-DA4D-8C36-6E6191D206CF}"/>
              </a:ext>
            </a:extLst>
          </p:cNvPr>
          <p:cNvSpPr txBox="1"/>
          <p:nvPr/>
        </p:nvSpPr>
        <p:spPr>
          <a:xfrm>
            <a:off x="5636530" y="1598305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568CC8-BBBF-254B-881D-BBDA09CB17C6}"/>
              </a:ext>
            </a:extLst>
          </p:cNvPr>
          <p:cNvSpPr txBox="1"/>
          <p:nvPr/>
        </p:nvSpPr>
        <p:spPr>
          <a:xfrm>
            <a:off x="7980048" y="246338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F14630C-556E-3C49-A11D-5E7F2F1ECAF8}"/>
              </a:ext>
            </a:extLst>
          </p:cNvPr>
          <p:cNvSpPr txBox="1"/>
          <p:nvPr/>
        </p:nvSpPr>
        <p:spPr>
          <a:xfrm>
            <a:off x="9062127" y="140189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2" name="Footer Placeholder 131">
            <a:extLst>
              <a:ext uri="{FF2B5EF4-FFF2-40B4-BE49-F238E27FC236}">
                <a16:creationId xmlns:a16="http://schemas.microsoft.com/office/drawing/2014/main" id="{3A8F9E8B-361B-A449-940A-BC22CF1E7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33" name="Slide Number Placeholder 132">
            <a:extLst>
              <a:ext uri="{FF2B5EF4-FFF2-40B4-BE49-F238E27FC236}">
                <a16:creationId xmlns:a16="http://schemas.microsoft.com/office/drawing/2014/main" id="{DF1F8DFA-C822-834A-81C7-0D5323BB3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62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23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BD0DAA-63CE-4B4D-A181-47B791651E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6855" y="4719784"/>
            <a:ext cx="569251" cy="5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1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 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F842D-5D4B-2243-8631-929A0FF3DBEC}"/>
              </a:ext>
            </a:extLst>
          </p:cNvPr>
          <p:cNvSpPr txBox="1"/>
          <p:nvPr/>
        </p:nvSpPr>
        <p:spPr>
          <a:xfrm>
            <a:off x="479376" y="1386573"/>
            <a:ext cx="1000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data reshufflings needed, and if needed reshufflings </a:t>
            </a:r>
          </a:p>
          <a:p>
            <a:r>
              <a:rPr lang="en-US" dirty="0"/>
              <a:t>    are on the level of blocks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efficient and simpler mapper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probably be reduced to </a:t>
            </a:r>
            <a:r>
              <a:rPr lang="en-US" dirty="0" err="1"/>
              <a:t>Scalapack</a:t>
            </a:r>
            <a:r>
              <a:rPr lang="en-US" dirty="0"/>
              <a:t> blocked layout which is more compatible with other linear-algebra libraries.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AAAA6-9185-5F49-8F99-65961183BB5E}"/>
              </a:ext>
            </a:extLst>
          </p:cNvPr>
          <p:cNvSpPr/>
          <p:nvPr/>
        </p:nvSpPr>
        <p:spPr>
          <a:xfrm>
            <a:off x="3143672" y="3573017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C5B78C-5EA4-DD4F-BB93-5CE97B5F8F62}"/>
              </a:ext>
            </a:extLst>
          </p:cNvPr>
          <p:cNvSpPr/>
          <p:nvPr/>
        </p:nvSpPr>
        <p:spPr>
          <a:xfrm>
            <a:off x="5663952" y="4509121"/>
            <a:ext cx="816091" cy="43204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940BD4-ABB5-484B-B905-5DF7AB935300}"/>
              </a:ext>
            </a:extLst>
          </p:cNvPr>
          <p:cNvSpPr/>
          <p:nvPr/>
        </p:nvSpPr>
        <p:spPr>
          <a:xfrm>
            <a:off x="7152027" y="3573016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423E6-29AA-724F-8A00-629215771D9B}"/>
              </a:ext>
            </a:extLst>
          </p:cNvPr>
          <p:cNvSpPr txBox="1"/>
          <p:nvPr/>
        </p:nvSpPr>
        <p:spPr>
          <a:xfrm>
            <a:off x="5663907" y="387112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 ranks</a:t>
            </a:r>
          </a:p>
        </p:txBody>
      </p:sp>
    </p:spTree>
    <p:extLst>
      <p:ext uri="{BB962C8B-B14F-4D97-AF65-F5344CB8AC3E}">
        <p14:creationId xmlns:p14="http://schemas.microsoft.com/office/powerpoint/2010/main" val="2759059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02DEC543-2509-B546-9B94-3EB644C19C1D}"/>
              </a:ext>
            </a:extLst>
          </p:cNvPr>
          <p:cNvSpPr/>
          <p:nvPr/>
        </p:nvSpPr>
        <p:spPr>
          <a:xfrm>
            <a:off x="1055440" y="4581128"/>
            <a:ext cx="11017224" cy="1296144"/>
          </a:xfrm>
          <a:prstGeom prst="frame">
            <a:avLst>
              <a:gd name="adj1" fmla="val 427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9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Allowing any splitting strategy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AFAE0-7AC5-B04B-8CFE-58D82027E437}"/>
              </a:ext>
            </a:extLst>
          </p:cNvPr>
          <p:cNvGrpSpPr/>
          <p:nvPr/>
        </p:nvGrpSpPr>
        <p:grpSpPr>
          <a:xfrm>
            <a:off x="473650" y="2724421"/>
            <a:ext cx="10009112" cy="369332"/>
            <a:chOff x="431800" y="1988840"/>
            <a:chExt cx="1000911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F842D-5D4B-2243-8631-929A0FF3DBEC}"/>
                </a:ext>
              </a:extLst>
            </p:cNvPr>
            <p:cNvSpPr txBox="1"/>
            <p:nvPr/>
          </p:nvSpPr>
          <p:spPr>
            <a:xfrm>
              <a:off x="431800" y="1988840"/>
              <a:ext cx="10009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If Sequential and Parallel steps interleaved               complicated splitting schemes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AEA2B9A-B2D3-1148-8358-B4B1E4A71AD4}"/>
                </a:ext>
              </a:extLst>
            </p:cNvPr>
            <p:cNvSpPr/>
            <p:nvPr/>
          </p:nvSpPr>
          <p:spPr>
            <a:xfrm>
              <a:off x="5375920" y="2054715"/>
              <a:ext cx="540811" cy="2375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D2EB71-99BD-134B-B92A-E6EAB6D698BB}"/>
              </a:ext>
            </a:extLst>
          </p:cNvPr>
          <p:cNvSpPr txBox="1"/>
          <p:nvPr/>
        </p:nvSpPr>
        <p:spPr>
          <a:xfrm>
            <a:off x="473650" y="1467780"/>
            <a:ext cx="71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Originally, all Sequential steps had to be before all Parallel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/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blipFill>
                <a:blip r:embed="rId2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/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blipFill>
                <a:blip r:embed="rId3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A492BAC-50E3-F446-BEDE-C58BEBF73937}"/>
              </a:ext>
            </a:extLst>
          </p:cNvPr>
          <p:cNvSpPr txBox="1"/>
          <p:nvPr/>
        </p:nvSpPr>
        <p:spPr>
          <a:xfrm>
            <a:off x="473650" y="4008739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be able to interleave step types because: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/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𝑃𝑎𝑟𝑎𝑙𝑙𝑒𝑙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/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B3CF9E-94FB-CA4E-8AC9-CF93BC138EB2}"/>
              </a:ext>
            </a:extLst>
          </p:cNvPr>
          <p:cNvSpPr txBox="1"/>
          <p:nvPr/>
        </p:nvSpPr>
        <p:spPr>
          <a:xfrm>
            <a:off x="839416" y="535822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324D4-E55C-134E-97D8-AB2758B16877}"/>
              </a:ext>
            </a:extLst>
          </p:cNvPr>
          <p:cNvSpPr txBox="1"/>
          <p:nvPr/>
        </p:nvSpPr>
        <p:spPr>
          <a:xfrm>
            <a:off x="8184232" y="537495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communication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F2971-6AA7-3A43-8CB6-6F33AC510104}"/>
              </a:ext>
            </a:extLst>
          </p:cNvPr>
          <p:cNvCxnSpPr>
            <a:stCxn id="14" idx="3"/>
            <a:endCxn id="9" idx="1"/>
          </p:cNvCxnSpPr>
          <p:nvPr/>
        </p:nvCxnSpPr>
        <p:spPr>
          <a:xfrm flipV="1">
            <a:off x="3366001" y="5140362"/>
            <a:ext cx="4605831" cy="929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/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𝐼𝑛𝑡𝑒𝑟𝑙𝑒𝑎𝑣𝑒𝑑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blipFill>
                <a:blip r:embed="rId6"/>
                <a:stretch>
                  <a:fillRect l="-1186" r="-11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BF6D418-B700-7949-A738-2069087B37D0}"/>
              </a:ext>
            </a:extLst>
          </p:cNvPr>
          <p:cNvSpPr/>
          <p:nvPr/>
        </p:nvSpPr>
        <p:spPr>
          <a:xfrm>
            <a:off x="4223792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ABE0B3-96AC-0F42-9DB4-BA75E462F1CD}"/>
              </a:ext>
            </a:extLst>
          </p:cNvPr>
          <p:cNvSpPr/>
          <p:nvPr/>
        </p:nvSpPr>
        <p:spPr>
          <a:xfrm>
            <a:off x="4619554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06398-625F-F24E-93D8-EDDF13013CC5}"/>
              </a:ext>
            </a:extLst>
          </p:cNvPr>
          <p:cNvSpPr/>
          <p:nvPr/>
        </p:nvSpPr>
        <p:spPr>
          <a:xfrm>
            <a:off x="5056730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CAECC3-E14F-AC44-B231-562541E8D793}"/>
              </a:ext>
            </a:extLst>
          </p:cNvPr>
          <p:cNvSpPr/>
          <p:nvPr/>
        </p:nvSpPr>
        <p:spPr>
          <a:xfrm>
            <a:off x="5478206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5595FC-5015-484F-A9BA-18D6938A8A3A}"/>
              </a:ext>
            </a:extLst>
          </p:cNvPr>
          <p:cNvSpPr/>
          <p:nvPr/>
        </p:nvSpPr>
        <p:spPr>
          <a:xfrm>
            <a:off x="5894268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19213D-B560-1F4D-8F39-76C89022C1B2}"/>
              </a:ext>
            </a:extLst>
          </p:cNvPr>
          <p:cNvSpPr/>
          <p:nvPr/>
        </p:nvSpPr>
        <p:spPr>
          <a:xfrm>
            <a:off x="6312912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4F901C-E6E1-A040-894B-B880DC0779E9}"/>
              </a:ext>
            </a:extLst>
          </p:cNvPr>
          <p:cNvSpPr/>
          <p:nvPr/>
        </p:nvSpPr>
        <p:spPr>
          <a:xfrm>
            <a:off x="6709831" y="5061668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BADB16-1A97-414B-B466-9C95D82BC04D}"/>
              </a:ext>
            </a:extLst>
          </p:cNvPr>
          <p:cNvSpPr/>
          <p:nvPr/>
        </p:nvSpPr>
        <p:spPr>
          <a:xfrm>
            <a:off x="7124160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08E9B-BC39-D24C-B112-28D31BF7CBEB}"/>
              </a:ext>
            </a:extLst>
          </p:cNvPr>
          <p:cNvSpPr txBox="1"/>
          <p:nvPr/>
        </p:nvSpPr>
        <p:spPr>
          <a:xfrm>
            <a:off x="4814148" y="533435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tradeoff between </a:t>
            </a:r>
          </a:p>
          <a:p>
            <a:r>
              <a:rPr lang="en-US" dirty="0"/>
              <a:t>memory and </a:t>
            </a:r>
            <a:r>
              <a:rPr lang="en-US" dirty="0" err="1"/>
              <a:t>comm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88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511341" y="5603714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A2F6B-7994-0245-8DAE-97CE2ABB82AD}"/>
              </a:ext>
            </a:extLst>
          </p:cNvPr>
          <p:cNvSpPr/>
          <p:nvPr/>
        </p:nvSpPr>
        <p:spPr>
          <a:xfrm>
            <a:off x="9218469" y="5603714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8AD57-EC94-E540-9544-53C8C5CB6ACC}"/>
              </a:ext>
            </a:extLst>
          </p:cNvPr>
          <p:cNvSpPr txBox="1"/>
          <p:nvPr/>
        </p:nvSpPr>
        <p:spPr>
          <a:xfrm>
            <a:off x="572725" y="127881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to the new data layout we use!</a:t>
            </a:r>
          </a:p>
        </p:txBody>
      </p:sp>
    </p:spTree>
    <p:extLst>
      <p:ext uri="{BB962C8B-B14F-4D97-AF65-F5344CB8AC3E}">
        <p14:creationId xmlns:p14="http://schemas.microsoft.com/office/powerpoint/2010/main" val="3204368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1514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151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1514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151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1514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1514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89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3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E08CA-2685-0141-8F3D-491392BAFB97}"/>
              </a:ext>
            </a:extLst>
          </p:cNvPr>
          <p:cNvSpPr txBox="1"/>
          <p:nvPr/>
        </p:nvSpPr>
        <p:spPr>
          <a:xfrm>
            <a:off x="524379" y="1408398"/>
            <a:ext cx="7856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 in data is necessary in order to parallelize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communication to make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matrix is split, the other one has to be communicated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6407180-070E-494C-9D5B-D9F1445F8CE0}"/>
              </a:ext>
            </a:extLst>
          </p:cNvPr>
          <p:cNvSpPr/>
          <p:nvPr/>
        </p:nvSpPr>
        <p:spPr>
          <a:xfrm>
            <a:off x="2887957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4EB0-BBA4-A248-BCB3-6EF143DADAD3}"/>
              </a:ext>
            </a:extLst>
          </p:cNvPr>
          <p:cNvSpPr txBox="1"/>
          <p:nvPr/>
        </p:nvSpPr>
        <p:spPr>
          <a:xfrm>
            <a:off x="2462452" y="3315103"/>
            <a:ext cx="106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01C33527-E0AB-D84C-B4E5-883E7F168082}"/>
              </a:ext>
            </a:extLst>
          </p:cNvPr>
          <p:cNvSpPr/>
          <p:nvPr/>
        </p:nvSpPr>
        <p:spPr>
          <a:xfrm>
            <a:off x="5884501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9456FD-CDC5-8F4F-9121-D7CA891D9639}"/>
              </a:ext>
            </a:extLst>
          </p:cNvPr>
          <p:cNvSpPr txBox="1"/>
          <p:nvPr/>
        </p:nvSpPr>
        <p:spPr>
          <a:xfrm>
            <a:off x="5063282" y="3357371"/>
            <a:ext cx="186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969835-66AC-AE40-807C-487134231CFE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BE60CF-4EC3-524E-81C5-2265E0BC5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B56D26-951D-464E-8B4C-3652BD98A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4461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∨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blipFill>
                <a:blip r:embed="rId3"/>
                <a:stretch>
                  <a:fillRect l="-509" t="-1429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1384" y="582656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Skip all blocks less than the current submatrix</a:t>
            </a:r>
          </a:p>
        </p:txBody>
      </p:sp>
    </p:spTree>
    <p:extLst>
      <p:ext uri="{BB962C8B-B14F-4D97-AF65-F5344CB8AC3E}">
        <p14:creationId xmlns:p14="http://schemas.microsoft.com/office/powerpoint/2010/main" val="4083504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71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39001" y="569034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only the blocks inside the current submatrix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D8EFB-4C79-9F4A-84A4-A383AD31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41" y="1285949"/>
            <a:ext cx="7389518" cy="369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 dirty="0"/>
                  <a:t>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blipFill>
                <a:blip r:embed="rId3"/>
                <a:stretch>
                  <a:fillRect l="-509" t="-204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C3AF774-BD7D-6049-901D-C73ED6A98D1B}"/>
              </a:ext>
            </a:extLst>
          </p:cNvPr>
          <p:cNvSpPr/>
          <p:nvPr/>
        </p:nvSpPr>
        <p:spPr>
          <a:xfrm>
            <a:off x="1726806" y="4626614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B0953F5-BE7F-F544-B425-D4F4A2331F88}"/>
              </a:ext>
            </a:extLst>
          </p:cNvPr>
          <p:cNvSpPr/>
          <p:nvPr/>
        </p:nvSpPr>
        <p:spPr>
          <a:xfrm>
            <a:off x="1631504" y="4509120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EDAFC-5EDD-194B-BF9E-02EBD7720782}"/>
              </a:ext>
            </a:extLst>
          </p:cNvPr>
          <p:cNvSpPr/>
          <p:nvPr/>
        </p:nvSpPr>
        <p:spPr>
          <a:xfrm>
            <a:off x="2097031" y="4626614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ED7A56-1C41-E744-A346-8F4EA831A71B}"/>
              </a:ext>
            </a:extLst>
          </p:cNvPr>
          <p:cNvSpPr/>
          <p:nvPr/>
        </p:nvSpPr>
        <p:spPr>
          <a:xfrm>
            <a:off x="2472225" y="4626614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56A93-0232-524E-8D7A-1D15F8D08433}"/>
              </a:ext>
            </a:extLst>
          </p:cNvPr>
          <p:cNvSpPr/>
          <p:nvPr/>
        </p:nvSpPr>
        <p:spPr>
          <a:xfrm>
            <a:off x="2837665" y="4626614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16F687-6787-9B4F-893F-8CEAF61D5748}"/>
              </a:ext>
            </a:extLst>
          </p:cNvPr>
          <p:cNvSpPr/>
          <p:nvPr/>
        </p:nvSpPr>
        <p:spPr>
          <a:xfrm>
            <a:off x="3213111" y="4626614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931B76-F736-7B4A-A10F-AA37F8892C75}"/>
              </a:ext>
            </a:extLst>
          </p:cNvPr>
          <p:cNvSpPr/>
          <p:nvPr/>
        </p:nvSpPr>
        <p:spPr>
          <a:xfrm>
            <a:off x="3594448" y="4626614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84DDF-700F-3F47-87C5-0EFCCAF37D83}"/>
              </a:ext>
            </a:extLst>
          </p:cNvPr>
          <p:cNvSpPr/>
          <p:nvPr/>
        </p:nvSpPr>
        <p:spPr>
          <a:xfrm>
            <a:off x="3956568" y="4626614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8B6A5-B975-8A46-B5C0-F12954442568}"/>
              </a:ext>
            </a:extLst>
          </p:cNvPr>
          <p:cNvSpPr/>
          <p:nvPr/>
        </p:nvSpPr>
        <p:spPr>
          <a:xfrm>
            <a:off x="4343336" y="4626614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A85955-B5DB-B543-A51C-28A9E5C03528}"/>
              </a:ext>
            </a:extLst>
          </p:cNvPr>
          <p:cNvSpPr/>
          <p:nvPr/>
        </p:nvSpPr>
        <p:spPr>
          <a:xfrm>
            <a:off x="4730104" y="4626614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329478-3626-4041-8D0B-4987510D0AAD}"/>
              </a:ext>
            </a:extLst>
          </p:cNvPr>
          <p:cNvSpPr/>
          <p:nvPr/>
        </p:nvSpPr>
        <p:spPr>
          <a:xfrm>
            <a:off x="172680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E2A57173-8D57-CA4D-B6E7-CF95AE120150}"/>
              </a:ext>
            </a:extLst>
          </p:cNvPr>
          <p:cNvSpPr/>
          <p:nvPr/>
        </p:nvSpPr>
        <p:spPr>
          <a:xfrm>
            <a:off x="163150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D6028C-1538-D446-A6C9-6DD1634D0ACD}"/>
              </a:ext>
            </a:extLst>
          </p:cNvPr>
          <p:cNvSpPr/>
          <p:nvPr/>
        </p:nvSpPr>
        <p:spPr>
          <a:xfrm>
            <a:off x="209703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AE0FC0-B8B3-5B48-A84E-337345B06363}"/>
              </a:ext>
            </a:extLst>
          </p:cNvPr>
          <p:cNvSpPr/>
          <p:nvPr/>
        </p:nvSpPr>
        <p:spPr>
          <a:xfrm>
            <a:off x="247222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A64131-DFA2-2B4E-B366-DC5E5AED00E7}"/>
              </a:ext>
            </a:extLst>
          </p:cNvPr>
          <p:cNvSpPr/>
          <p:nvPr/>
        </p:nvSpPr>
        <p:spPr>
          <a:xfrm>
            <a:off x="283766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3C18C7-FF5E-2745-B2CA-DB482250A5A0}"/>
              </a:ext>
            </a:extLst>
          </p:cNvPr>
          <p:cNvSpPr/>
          <p:nvPr/>
        </p:nvSpPr>
        <p:spPr>
          <a:xfrm>
            <a:off x="321311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900CE3-050B-634B-B97E-B659CF4B7539}"/>
              </a:ext>
            </a:extLst>
          </p:cNvPr>
          <p:cNvSpPr/>
          <p:nvPr/>
        </p:nvSpPr>
        <p:spPr>
          <a:xfrm>
            <a:off x="359444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593862-FE3A-8F47-A350-09257A9F6C05}"/>
              </a:ext>
            </a:extLst>
          </p:cNvPr>
          <p:cNvSpPr/>
          <p:nvPr/>
        </p:nvSpPr>
        <p:spPr>
          <a:xfrm>
            <a:off x="395656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370468-B78D-344B-AA0C-CB577C8CC6FC}"/>
              </a:ext>
            </a:extLst>
          </p:cNvPr>
          <p:cNvSpPr/>
          <p:nvPr/>
        </p:nvSpPr>
        <p:spPr>
          <a:xfrm>
            <a:off x="434333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7FDF39-CE52-7746-A39C-E2793B3FCB8C}"/>
              </a:ext>
            </a:extLst>
          </p:cNvPr>
          <p:cNvSpPr/>
          <p:nvPr/>
        </p:nvSpPr>
        <p:spPr>
          <a:xfrm>
            <a:off x="473010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E77D-8975-3D47-993B-FA3E06B44ED5}"/>
              </a:ext>
            </a:extLst>
          </p:cNvPr>
          <p:cNvSpPr txBox="1"/>
          <p:nvPr/>
        </p:nvSpPr>
        <p:spPr>
          <a:xfrm>
            <a:off x="961716" y="4579068"/>
            <a:ext cx="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5C326-2122-F348-A36A-EA8B2C9848FA}"/>
              </a:ext>
            </a:extLst>
          </p:cNvPr>
          <p:cNvSpPr txBox="1"/>
          <p:nvPr/>
        </p:nvSpPr>
        <p:spPr>
          <a:xfrm>
            <a:off x="780957" y="4100940"/>
            <a:ext cx="66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155C08-02C7-B64E-8248-CE943DC5F45B}"/>
              </a:ext>
            </a:extLst>
          </p:cNvPr>
          <p:cNvSpPr txBox="1"/>
          <p:nvPr/>
        </p:nvSpPr>
        <p:spPr>
          <a:xfrm>
            <a:off x="445127" y="5519482"/>
            <a:ext cx="91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P/2 +1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154FC6A9-8023-9143-8CC6-A59D9A67FD1C}"/>
              </a:ext>
            </a:extLst>
          </p:cNvPr>
          <p:cNvSpPr/>
          <p:nvPr/>
        </p:nvSpPr>
        <p:spPr>
          <a:xfrm>
            <a:off x="3158799" y="4365103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AF2EB562-999E-A549-AFC3-2BFA1648ED10}"/>
              </a:ext>
            </a:extLst>
          </p:cNvPr>
          <p:cNvSpPr/>
          <p:nvPr/>
        </p:nvSpPr>
        <p:spPr>
          <a:xfrm>
            <a:off x="3143672" y="5373216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9D963-BC5C-C947-A08C-10CB0DAB7023}"/>
              </a:ext>
            </a:extLst>
          </p:cNvPr>
          <p:cNvSpPr txBox="1"/>
          <p:nvPr/>
        </p:nvSpPr>
        <p:spPr>
          <a:xfrm>
            <a:off x="3435352" y="3730423"/>
            <a:ext cx="135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submatrix</a:t>
            </a: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E2752AF3-49E8-4041-9DAA-6D669C5A4113}"/>
              </a:ext>
            </a:extLst>
          </p:cNvPr>
          <p:cNvSpPr/>
          <p:nvPr/>
        </p:nvSpPr>
        <p:spPr>
          <a:xfrm>
            <a:off x="4096512" y="5192195"/>
            <a:ext cx="119544" cy="18966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23AC668B-6250-7144-B47E-0E2BBCCBA855}"/>
              </a:ext>
            </a:extLst>
          </p:cNvPr>
          <p:cNvSpPr/>
          <p:nvPr/>
        </p:nvSpPr>
        <p:spPr>
          <a:xfrm>
            <a:off x="3594449" y="5192195"/>
            <a:ext cx="125288" cy="172374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87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 NOW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107C7-5C5C-0547-9B7E-4B41DCC1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653136"/>
            <a:ext cx="425235" cy="3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8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Further Research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73</a:t>
            </a:fld>
            <a:endParaRPr lang="de-CH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66EE778-7E60-AE44-8A3D-D3602510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05062"/>
            <a:ext cx="11328400" cy="4861841"/>
          </a:xfrm>
        </p:spPr>
        <p:txBody>
          <a:bodyPr>
            <a:normAutofit/>
          </a:bodyPr>
          <a:lstStyle/>
          <a:p>
            <a:r>
              <a:rPr lang="en-US" sz="2800" b="1" dirty="0"/>
              <a:t>Find optimal strategy</a:t>
            </a:r>
          </a:p>
          <a:p>
            <a:pPr lvl="1"/>
            <a:r>
              <a:rPr lang="en-US" sz="2400" b="1" dirty="0"/>
              <a:t>Default Strategy seems best</a:t>
            </a:r>
          </a:p>
          <a:p>
            <a:pPr lvl="1"/>
            <a:r>
              <a:rPr lang="en-US" sz="2400" b="1" dirty="0"/>
              <a:t>But it also depends on </a:t>
            </a:r>
            <a:r>
              <a:rPr lang="en-US" sz="2400" b="1" dirty="0" err="1"/>
              <a:t>dgemm</a:t>
            </a:r>
            <a:r>
              <a:rPr lang="en-US" sz="2400" b="1" dirty="0"/>
              <a:t> 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r>
              <a:rPr lang="en-US" sz="2800" b="1" dirty="0"/>
              <a:t>Make it completely asynchronous</a:t>
            </a:r>
          </a:p>
        </p:txBody>
      </p:sp>
    </p:spTree>
    <p:extLst>
      <p:ext uri="{BB962C8B-B14F-4D97-AF65-F5344CB8AC3E}">
        <p14:creationId xmlns:p14="http://schemas.microsoft.com/office/powerpoint/2010/main" val="3812577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493FED-D226-B247-9CF4-16DD7597CD4F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703324-1798-074B-9883-ED9956210439}"/>
              </a:ext>
            </a:extLst>
          </p:cNvPr>
          <p:cNvSpPr/>
          <p:nvPr/>
        </p:nvSpPr>
        <p:spPr>
          <a:xfrm>
            <a:off x="2753380" y="15450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055785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5003191" y="2285290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B70088-6417-3741-83E0-6C20A72A7503}"/>
              </a:ext>
            </a:extLst>
          </p:cNvPr>
          <p:cNvSpPr/>
          <p:nvPr/>
        </p:nvSpPr>
        <p:spPr>
          <a:xfrm>
            <a:off x="8397122" y="1812693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1574EDD-DC05-CE44-B24C-956F518A1B4A}"/>
              </a:ext>
            </a:extLst>
          </p:cNvPr>
          <p:cNvSpPr/>
          <p:nvPr/>
        </p:nvSpPr>
        <p:spPr>
          <a:xfrm>
            <a:off x="2468861" y="1800453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3CBB29-A5B0-124B-8A36-7BF982279413}"/>
              </a:ext>
            </a:extLst>
          </p:cNvPr>
          <p:cNvSpPr/>
          <p:nvPr/>
        </p:nvSpPr>
        <p:spPr>
          <a:xfrm>
            <a:off x="2197232" y="20865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C6F082-E26F-2C40-835D-3B18918A4EFD}"/>
              </a:ext>
            </a:extLst>
          </p:cNvPr>
          <p:cNvSpPr/>
          <p:nvPr/>
        </p:nvSpPr>
        <p:spPr>
          <a:xfrm>
            <a:off x="1919536" y="236043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04E6A7-BD24-9449-ABE1-B5F8C35ED150}"/>
              </a:ext>
            </a:extLst>
          </p:cNvPr>
          <p:cNvCxnSpPr>
            <a:cxnSpLocks/>
          </p:cNvCxnSpPr>
          <p:nvPr/>
        </p:nvCxnSpPr>
        <p:spPr>
          <a:xfrm>
            <a:off x="8760296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EBEA1EC-52A4-ED4D-AD01-5ED69C85A8F2}"/>
              </a:ext>
            </a:extLst>
          </p:cNvPr>
          <p:cNvCxnSpPr>
            <a:cxnSpLocks/>
          </p:cNvCxnSpPr>
          <p:nvPr/>
        </p:nvCxnSpPr>
        <p:spPr>
          <a:xfrm>
            <a:off x="9163841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A61A920-0DFB-294E-AA9F-D54B7341A26F}"/>
              </a:ext>
            </a:extLst>
          </p:cNvPr>
          <p:cNvCxnSpPr>
            <a:cxnSpLocks/>
          </p:cNvCxnSpPr>
          <p:nvPr/>
        </p:nvCxnSpPr>
        <p:spPr>
          <a:xfrm>
            <a:off x="9552384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228A33-FFE0-C741-B34F-992E9437AD7F}"/>
              </a:ext>
            </a:extLst>
          </p:cNvPr>
          <p:cNvSpPr txBox="1"/>
          <p:nvPr/>
        </p:nvSpPr>
        <p:spPr>
          <a:xfrm>
            <a:off x="2766906" y="235467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D12963-4D23-AA47-A370-CF262DADCBD6}"/>
              </a:ext>
            </a:extLst>
          </p:cNvPr>
          <p:cNvSpPr txBox="1"/>
          <p:nvPr/>
        </p:nvSpPr>
        <p:spPr>
          <a:xfrm>
            <a:off x="3074854" y="209833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07B63E-6367-9148-AA0A-7D6C946D0BD8}"/>
              </a:ext>
            </a:extLst>
          </p:cNvPr>
          <p:cNvSpPr txBox="1"/>
          <p:nvPr/>
        </p:nvSpPr>
        <p:spPr>
          <a:xfrm>
            <a:off x="3339024" y="18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D68628-8281-1442-91C2-D72976814257}"/>
              </a:ext>
            </a:extLst>
          </p:cNvPr>
          <p:cNvSpPr txBox="1"/>
          <p:nvPr/>
        </p:nvSpPr>
        <p:spPr>
          <a:xfrm>
            <a:off x="3601532" y="15521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5369379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5780982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6212377" y="2275260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50551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54422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586682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6300411" y="25947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6EC698-3391-1448-ABAA-B55B78005CA6}"/>
              </a:ext>
            </a:extLst>
          </p:cNvPr>
          <p:cNvSpPr txBox="1"/>
          <p:nvPr/>
        </p:nvSpPr>
        <p:spPr>
          <a:xfrm>
            <a:off x="8423788" y="24219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AE750C-B416-7A44-90B9-6183653CCE20}"/>
              </a:ext>
            </a:extLst>
          </p:cNvPr>
          <p:cNvSpPr txBox="1"/>
          <p:nvPr/>
        </p:nvSpPr>
        <p:spPr>
          <a:xfrm>
            <a:off x="8816396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4AE3EFE-FD72-CA41-AEED-2EB6B8EDB9F0}"/>
              </a:ext>
            </a:extLst>
          </p:cNvPr>
          <p:cNvSpPr txBox="1"/>
          <p:nvPr/>
        </p:nvSpPr>
        <p:spPr>
          <a:xfrm>
            <a:off x="9207707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A0CFB5-2D36-0E41-A90A-C9EFB2F1B4EC}"/>
              </a:ext>
            </a:extLst>
          </p:cNvPr>
          <p:cNvSpPr txBox="1"/>
          <p:nvPr/>
        </p:nvSpPr>
        <p:spPr>
          <a:xfrm>
            <a:off x="9597572" y="240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F22A72-C731-4D4D-9440-1E7454462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CE7C859-895D-5847-89C2-588C10F71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4862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20435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24306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285518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3288764" y="25863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04C74FD-E5D9-474D-9B2D-C8F04A8CD18E}"/>
              </a:ext>
            </a:extLst>
          </p:cNvPr>
          <p:cNvSpPr txBox="1"/>
          <p:nvPr/>
        </p:nvSpPr>
        <p:spPr>
          <a:xfrm>
            <a:off x="5724892" y="20608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C42C24-D237-504F-9503-D5D93B4F1D3D}"/>
              </a:ext>
            </a:extLst>
          </p:cNvPr>
          <p:cNvSpPr txBox="1"/>
          <p:nvPr/>
        </p:nvSpPr>
        <p:spPr>
          <a:xfrm>
            <a:off x="5722214" y="24594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1C18F3-AC7F-184C-8811-7FB952D141BC}"/>
              </a:ext>
            </a:extLst>
          </p:cNvPr>
          <p:cNvSpPr txBox="1"/>
          <p:nvPr/>
        </p:nvSpPr>
        <p:spPr>
          <a:xfrm>
            <a:off x="5722214" y="28651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9E11C3-4C3B-9546-96A1-DDC082B74040}"/>
              </a:ext>
            </a:extLst>
          </p:cNvPr>
          <p:cNvSpPr txBox="1"/>
          <p:nvPr/>
        </p:nvSpPr>
        <p:spPr>
          <a:xfrm>
            <a:off x="5722214" y="327047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628984" y="26043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899246" y="23262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10163174" y="20493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10402998" y="17397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1082716" y="4132295"/>
            <a:ext cx="4657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reduction step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reduction, matrix C has to be equally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rank reduces one part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D3C1779-BC02-3A4C-82DF-9942AC8B1687}"/>
              </a:ext>
            </a:extLst>
          </p:cNvPr>
          <p:cNvSpPr/>
          <p:nvPr/>
        </p:nvSpPr>
        <p:spPr>
          <a:xfrm>
            <a:off x="1487488" y="5714488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F51295-EF64-1040-B3AB-527CC7322246}"/>
              </a:ext>
            </a:extLst>
          </p:cNvPr>
          <p:cNvSpPr txBox="1"/>
          <p:nvPr/>
        </p:nvSpPr>
        <p:spPr>
          <a:xfrm>
            <a:off x="2401728" y="5571342"/>
            <a:ext cx="313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Parallelization requires a lot of additional memory!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70049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CSCS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S PowerPoint Template 16to9 2016.potx" id="{6067074B-F877-4B69-9C81-C187D8F7ECF8}" vid="{394EFFA6-587B-410F-94C5-9B01B230B62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2507</TotalTime>
  <Words>6312</Words>
  <Application>Microsoft Macintosh PowerPoint</Application>
  <PresentationFormat>Widescreen</PresentationFormat>
  <Paragraphs>1498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Tahoma</vt:lpstr>
      <vt:lpstr>Wingdings</vt:lpstr>
      <vt:lpstr>PPT Template CSCS</vt:lpstr>
      <vt:lpstr>Practical Implementation of Distributed CARMA:  Communication-Optimal MM Algorithm</vt:lpstr>
      <vt:lpstr>Motivation</vt:lpstr>
      <vt:lpstr>Motivation</vt:lpstr>
      <vt:lpstr>Motivation</vt:lpstr>
      <vt:lpstr>Motivation</vt:lpstr>
      <vt:lpstr>Is communication really necessary?</vt:lpstr>
      <vt:lpstr>Is communication really necessary?</vt:lpstr>
      <vt:lpstr>We can split any dimension</vt:lpstr>
      <vt:lpstr>We can split any dimension</vt:lpstr>
      <vt:lpstr>If there is not enough memory - serialize </vt:lpstr>
      <vt:lpstr>If there is not enough memory - serialize </vt:lpstr>
      <vt:lpstr>We can split any dimension</vt:lpstr>
      <vt:lpstr>CARMA</vt:lpstr>
      <vt:lpstr>How does CARMA work?</vt:lpstr>
      <vt:lpstr>How does CARMA work?</vt:lpstr>
      <vt:lpstr>Example of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Main Improvements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Main Improvements</vt:lpstr>
      <vt:lpstr>Implementing k-split</vt:lpstr>
      <vt:lpstr>Implementing k-split</vt:lpstr>
      <vt:lpstr>Propagating β-parameter</vt:lpstr>
      <vt:lpstr>Propagating β-parameter</vt:lpstr>
      <vt:lpstr>Propagating β-parameter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CARMA NOW</vt:lpstr>
      <vt:lpstr>Further Research</vt:lpstr>
      <vt:lpstr>Thank you for your attention.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CARMA: Communication-Optimal MM Algorithm</dc:title>
  <dc:creator>Microsoft Office User</dc:creator>
  <cp:lastModifiedBy>Microsoft Office User</cp:lastModifiedBy>
  <cp:revision>440</cp:revision>
  <dcterms:created xsi:type="dcterms:W3CDTF">2018-03-05T10:48:34Z</dcterms:created>
  <dcterms:modified xsi:type="dcterms:W3CDTF">2018-04-12T16:00:07Z</dcterms:modified>
</cp:coreProperties>
</file>